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70" r:id="rId7"/>
    <p:sldId id="271" r:id="rId8"/>
    <p:sldId id="317" r:id="rId9"/>
    <p:sldId id="350" r:id="rId10"/>
    <p:sldId id="351" r:id="rId11"/>
    <p:sldId id="301" r:id="rId12"/>
    <p:sldId id="326" r:id="rId13"/>
    <p:sldId id="352" r:id="rId14"/>
    <p:sldId id="353" r:id="rId15"/>
    <p:sldId id="347" r:id="rId16"/>
    <p:sldId id="303" r:id="rId17"/>
    <p:sldId id="325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72"/>
    <a:srgbClr val="31577A"/>
    <a:srgbClr val="3A3E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54" d="100"/>
          <a:sy n="54" d="100"/>
        </p:scale>
        <p:origin x="-102" y="-390"/>
      </p:cViewPr>
      <p:guideLst>
        <p:guide orient="horz" pos="2304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61E9D-3950-7044-A47B-943EA58C030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61E9D-3950-7044-A47B-943EA58C030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253AA-1DBB-E24F-90CE-592E1BAA9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it.ly/JRSWEBINAR" TargetMode="External"/><Relationship Id="rId4" Type="http://schemas.openxmlformats.org/officeDocument/2006/relationships/image" Target="../media/image5.jf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00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32004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LIVE </a:t>
            </a:r>
            <a:r>
              <a:rPr lang="en-US" sz="2400" dirty="0" smtClean="0">
                <a:solidFill>
                  <a:schemeClr val="bg1"/>
                </a:solidFill>
              </a:rPr>
              <a:t>WEBINAR APRIL 14 2020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5152" y="2277198"/>
            <a:ext cx="8567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COVID-19 AND YOUR BUSINESS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4038600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PRESENTED BY: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RICHARD BUGLER BA ACA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MANAGING PARTNER OF ALBERT GOODMAN 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60648"/>
            <a:ext cx="3581400" cy="1610545"/>
          </a:xfrm>
          <a:prstGeom prst="rect">
            <a:avLst/>
          </a:prstGeom>
        </p:spPr>
      </p:pic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980728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Coronavirus Business Interruption Loan Scheme (CBILS)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0824" y="2811700"/>
            <a:ext cx="793960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i="1" dirty="0" smtClean="0">
                <a:solidFill>
                  <a:prstClr val="black"/>
                </a:solidFill>
              </a:rPr>
              <a:t>If </a:t>
            </a:r>
            <a:r>
              <a:rPr lang="en-GB" sz="2400" b="1" i="1" dirty="0">
                <a:solidFill>
                  <a:prstClr val="black"/>
                </a:solidFill>
              </a:rPr>
              <a:t>you get a </a:t>
            </a:r>
            <a:r>
              <a:rPr lang="en-GB" sz="2400" b="1" i="1" dirty="0" smtClean="0">
                <a:solidFill>
                  <a:prstClr val="black"/>
                </a:solidFill>
              </a:rPr>
              <a:t>no..</a:t>
            </a:r>
            <a:endParaRPr lang="en-GB" sz="2400" b="1" i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Safeguard with an overdraft now?</a:t>
            </a:r>
          </a:p>
          <a:p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10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Make your application gold standard</a:t>
            </a:r>
          </a:p>
          <a:p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Consider bringing in application support?  </a:t>
            </a:r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b="1" dirty="0" smtClean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2181057"/>
            <a:ext cx="4212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prstClr val="black"/>
                </a:solidFill>
              </a:rPr>
              <a:t>Top </a:t>
            </a:r>
            <a:r>
              <a:rPr lang="en-GB" sz="2400" b="1" i="1" dirty="0" smtClean="0">
                <a:solidFill>
                  <a:prstClr val="black"/>
                </a:solidFill>
              </a:rPr>
              <a:t>tips:</a:t>
            </a:r>
            <a:endParaRPr lang="en-GB" sz="2400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422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980728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Coronavirus Business Interruption Loan Scheme (CBILS)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0824" y="2811700"/>
            <a:ext cx="79396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Review offers carefully</a:t>
            </a:r>
            <a:endParaRPr lang="en-GB" sz="2400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Benchmark against peers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Use the money wisely…  </a:t>
            </a:r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b="1" dirty="0" smtClean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2181057"/>
            <a:ext cx="4212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prstClr val="black"/>
                </a:solidFill>
              </a:rPr>
              <a:t>If you are successful:</a:t>
            </a:r>
            <a:endParaRPr lang="en-GB" sz="2400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623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84348" y="73497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Coronavirus Job Retention Scheme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95536" y="1512366"/>
            <a:ext cx="4212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/>
              <a:t>Tomorrow at 10</a:t>
            </a:r>
            <a:r>
              <a:rPr lang="en-GB" sz="2400" b="1" i="1" dirty="0" smtClean="0"/>
              <a:t>:30 AM</a:t>
            </a:r>
            <a:endParaRPr lang="en-GB" sz="2400" b="1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869" y="2132856"/>
            <a:ext cx="6660232" cy="33301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776730" y="1512365"/>
            <a:ext cx="33155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hlinkClick r:id="rId5"/>
              </a:rPr>
              <a:t>https://bit.ly/JRSWEBINAR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79064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Conclusion</a:t>
            </a:r>
          </a:p>
          <a:p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8052" y="2028904"/>
            <a:ext cx="63462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Awaiting CBLIS application response</a:t>
            </a:r>
            <a:endParaRPr lang="en-GB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Cash flow challenges “Cash is King”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Monitoring furlough position</a:t>
            </a:r>
            <a:endParaRPr lang="en-GB" sz="2400" b="1" dirty="0"/>
          </a:p>
          <a:p>
            <a:endParaRPr lang="en-GB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Concerns over </a:t>
            </a:r>
            <a:r>
              <a:rPr lang="en-GB" sz="2400" b="1" dirty="0"/>
              <a:t>those without support</a:t>
            </a:r>
          </a:p>
          <a:p>
            <a:endParaRPr lang="en-GB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Next weekly webinar </a:t>
            </a:r>
            <a:r>
              <a:rPr lang="en-GB" sz="2400" b="1" dirty="0" smtClean="0"/>
              <a:t>20</a:t>
            </a:r>
            <a:r>
              <a:rPr lang="en-GB" sz="2400" b="1" dirty="0" smtClean="0"/>
              <a:t> </a:t>
            </a:r>
            <a:r>
              <a:rPr lang="en-GB" sz="2400" b="1" dirty="0"/>
              <a:t>April</a:t>
            </a:r>
          </a:p>
        </p:txBody>
      </p:sp>
    </p:spTree>
    <p:extLst>
      <p:ext uri="{BB962C8B-B14F-4D97-AF65-F5344CB8AC3E}">
        <p14:creationId xmlns:p14="http://schemas.microsoft.com/office/powerpoint/2010/main" val="971640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15516" y="1780319"/>
            <a:ext cx="87129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31577A"/>
                </a:solidFill>
              </a:rPr>
              <a:t>QUESTIONS </a:t>
            </a:r>
          </a:p>
          <a:p>
            <a:pPr algn="ctr"/>
            <a:r>
              <a:rPr lang="en-US" sz="8000" b="1" dirty="0">
                <a:solidFill>
                  <a:srgbClr val="31577A"/>
                </a:solidFill>
              </a:rPr>
              <a:t>&amp;</a:t>
            </a:r>
            <a:r>
              <a:rPr lang="en-US" sz="8000" b="1" dirty="0" smtClean="0">
                <a:solidFill>
                  <a:srgbClr val="31577A"/>
                </a:solidFill>
              </a:rPr>
              <a:t> </a:t>
            </a:r>
          </a:p>
          <a:p>
            <a:pPr algn="ctr"/>
            <a:r>
              <a:rPr lang="en-US" sz="8000" b="1" dirty="0" smtClean="0">
                <a:solidFill>
                  <a:srgbClr val="31577A"/>
                </a:solidFill>
              </a:rPr>
              <a:t>ANSWERS</a:t>
            </a:r>
            <a:r>
              <a:rPr lang="en-US" sz="7200" b="1" dirty="0" smtClean="0">
                <a:solidFill>
                  <a:srgbClr val="31577A"/>
                </a:solidFill>
              </a:rPr>
              <a:t> </a:t>
            </a:r>
            <a:endParaRPr lang="en-US" sz="7200" b="1" dirty="0">
              <a:solidFill>
                <a:srgbClr val="3157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747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83764"/>
          </a:xfrm>
          <a:prstGeom prst="rect">
            <a:avLst/>
          </a:prstGeom>
          <a:solidFill>
            <a:srgbClr val="31577A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617920"/>
            <a:ext cx="3733800" cy="359513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457200" y="6322734"/>
            <a:ext cx="8305800" cy="2164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ourvis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2895600"/>
            <a:ext cx="5172940" cy="1569720"/>
          </a:xfrm>
          <a:prstGeom prst="rect">
            <a:avLst/>
          </a:prstGeom>
        </p:spPr>
      </p:pic>
      <p:pic>
        <p:nvPicPr>
          <p:cNvPr id="10" name="Picture 9" descr="Albert Goodman Logo White with Straplin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381000"/>
            <a:ext cx="3581400" cy="16105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Format of webinar: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1988840"/>
            <a:ext cx="75608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Introduction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Key points from last week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Business Coronavirus checklist</a:t>
            </a:r>
            <a:endParaRPr lang="en-GB" sz="2400" b="1" dirty="0" smtClean="0"/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CV </a:t>
            </a:r>
            <a:r>
              <a:rPr lang="en-GB" sz="2400" b="1" dirty="0" smtClean="0"/>
              <a:t>Business </a:t>
            </a:r>
            <a:r>
              <a:rPr lang="en-GB" sz="2400" b="1" dirty="0" smtClean="0"/>
              <a:t>Interruption Loan Scheme</a:t>
            </a:r>
            <a:endParaRPr lang="en-GB" sz="2400" b="1" dirty="0" smtClean="0"/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Conclusion</a:t>
            </a:r>
          </a:p>
          <a:p>
            <a:endParaRPr lang="en-GB" sz="1000" b="1" dirty="0" smtClean="0"/>
          </a:p>
          <a:p>
            <a:endParaRPr lang="en-GB" sz="1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Q&amp;A</a:t>
            </a:r>
            <a:endParaRPr lang="en-GB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Introductions and welcome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9984" y="4293095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Diverse mix of businesses and individuals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Some CBILS </a:t>
            </a:r>
            <a:r>
              <a:rPr lang="en-GB" sz="2400" b="1" dirty="0" smtClean="0"/>
              <a:t>loan </a:t>
            </a:r>
            <a:r>
              <a:rPr lang="en-GB" sz="2400" b="1" dirty="0" smtClean="0"/>
              <a:t>applications approved</a:t>
            </a: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Managing staff on furlough leave</a:t>
            </a: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Uncertainty surrounding next 2 – 3 months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9984" y="2598003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50% working with clients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50% Managing Albert Goodman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9984" y="2060848"/>
            <a:ext cx="4699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My role and experience:</a:t>
            </a:r>
            <a:endParaRPr lang="en-GB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21546" y="3752541"/>
            <a:ext cx="4699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Our audience: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057577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1104448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Virtual housekeeping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2172920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Reliant on IT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Weekly webinars planned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Supporting slides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See recordings of our previous webinars</a:t>
            </a:r>
          </a:p>
          <a:p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61672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1104448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Key points from last week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172920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Delays on CBLIS loan applications</a:t>
            </a:r>
            <a:endParaRPr lang="en-GB" sz="2400" b="1" dirty="0" smtClean="0"/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Uncertainty regarding holiday and furlough</a:t>
            </a:r>
            <a:endParaRPr lang="en-GB" sz="2400" b="1" dirty="0" smtClean="0"/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Cash flow starting to bite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Concerns over April wage payments </a:t>
            </a:r>
            <a:endParaRPr lang="en-GB" sz="2400" b="1" dirty="0" smtClean="0"/>
          </a:p>
          <a:p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58637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98072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Business Coronavirus Checklist 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0824" y="2249557"/>
            <a:ext cx="79396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VAT payment deferral </a:t>
            </a:r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Self assessment POA deferral </a:t>
            </a:r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Other HMRC TTP support </a:t>
            </a:r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Companies House filling extensions</a:t>
            </a:r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3 month mortgage holidays </a:t>
            </a:r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b="1" dirty="0" smtClean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719392"/>
            <a:ext cx="4212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prstClr val="black"/>
                </a:solidFill>
              </a:rPr>
              <a:t>Deferral support:</a:t>
            </a:r>
            <a:endParaRPr lang="en-GB" sz="2400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4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98072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Business Coronavirus Checklist 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0824" y="2249557"/>
            <a:ext cx="79396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SSP – claim 2 weeks when off due to C19</a:t>
            </a:r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Self </a:t>
            </a:r>
            <a:r>
              <a:rPr lang="en-GB" sz="2400" b="1" dirty="0" smtClean="0">
                <a:solidFill>
                  <a:prstClr val="black"/>
                </a:solidFill>
              </a:rPr>
              <a:t>employment income support scheme</a:t>
            </a:r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Leisure, retail and hospitality rates holiday / grants</a:t>
            </a:r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Job Retention Scheme</a:t>
            </a:r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b="1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prstClr val="black"/>
                </a:solidFill>
              </a:rPr>
              <a:t>Business Interruption Loan Scheme</a:t>
            </a:r>
            <a:endParaRPr lang="en-GB" sz="2400" b="1" dirty="0" smtClean="0">
              <a:solidFill>
                <a:prstClr val="black"/>
              </a:solidFill>
            </a:endParaRPr>
          </a:p>
          <a:p>
            <a:endParaRPr lang="en-GB" sz="2400" b="1" dirty="0" smtClean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719392"/>
            <a:ext cx="4212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prstClr val="black"/>
                </a:solidFill>
              </a:rPr>
              <a:t>Monetary Incentives:</a:t>
            </a:r>
            <a:endParaRPr lang="en-GB" sz="2400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096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980728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Coronavirus Business Interruption Loan Scheme (CBILS)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06724" y="2272171"/>
            <a:ext cx="88204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3 weeks in- slow take up</a:t>
            </a:r>
            <a:endParaRPr lang="en-GB" sz="2400" b="1" dirty="0" smtClean="0"/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Significant reform carried out- further needed?</a:t>
            </a:r>
            <a:endParaRPr lang="en-GB" sz="2400" b="1" dirty="0" smtClean="0"/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1/5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of businesses plan to apply</a:t>
            </a:r>
            <a:endParaRPr lang="en-GB" sz="2400" b="1" dirty="0" smtClean="0"/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1.4% of applications have been successful (4200 from 300 000)</a:t>
            </a:r>
            <a:endParaRPr lang="en-GB" sz="2400" b="1" dirty="0" smtClean="0"/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£800m vs £330bn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Bureaucracy and reluctance </a:t>
            </a:r>
            <a:endParaRPr lang="en-GB" sz="2400" b="1" dirty="0" smtClean="0"/>
          </a:p>
          <a:p>
            <a:endParaRPr lang="en-GB" sz="24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464052" y="1580892"/>
            <a:ext cx="4212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/>
              <a:t>Current Position</a:t>
            </a:r>
            <a:r>
              <a:rPr lang="en-GB" sz="2400" b="1" i="1" dirty="0" smtClean="0"/>
              <a:t>: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3751348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DE0072"/>
                </a:solidFill>
              </a:rPr>
              <a:t>COVID-19 AND YOUR BUSINESS</a:t>
            </a:r>
            <a:endParaRPr lang="en-US" sz="2800" b="1" dirty="0">
              <a:solidFill>
                <a:srgbClr val="DE0072"/>
              </a:solidFill>
            </a:endParaRPr>
          </a:p>
        </p:txBody>
      </p:sp>
      <p:pic>
        <p:nvPicPr>
          <p:cNvPr id="11" name="Picture 10" descr="webaddre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052" y="6477000"/>
            <a:ext cx="2215896" cy="213360"/>
          </a:xfrm>
          <a:prstGeom prst="rect">
            <a:avLst/>
          </a:prstGeom>
        </p:spPr>
      </p:pic>
      <p:pic>
        <p:nvPicPr>
          <p:cNvPr id="9" name="Picture 8" descr="Albert Goodman Logo White with Strap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1" y="304800"/>
            <a:ext cx="1866899" cy="8146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28" y="980728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31577A"/>
                </a:solidFill>
              </a:rPr>
              <a:t>Coronavirus Business Interruption Loan Scheme (CBILS) </a:t>
            </a:r>
            <a:endParaRPr lang="en-US" sz="3600" b="1" dirty="0">
              <a:solidFill>
                <a:srgbClr val="31577A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9592" y="305560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02196" y="2811700"/>
            <a:ext cx="793960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Don’t delay 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Get your documents in order</a:t>
            </a:r>
          </a:p>
          <a:p>
            <a:endParaRPr lang="en-GB" sz="1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Security – tidy up</a:t>
            </a:r>
          </a:p>
          <a:p>
            <a:endParaRPr lang="en-GB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Maximise other reliefs available</a:t>
            </a:r>
          </a:p>
          <a:p>
            <a:endParaRPr lang="en-GB" sz="1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Think about the amount sought</a:t>
            </a:r>
          </a:p>
          <a:p>
            <a:endParaRPr lang="en-GB" sz="1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/>
              <a:t>Try your own bank first…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5536" y="2181057"/>
            <a:ext cx="4212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/>
              <a:t>Top tips</a:t>
            </a:r>
            <a:r>
              <a:rPr lang="en-GB" sz="2400" b="1" i="1" dirty="0" smtClean="0"/>
              <a:t>: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4281386850"/>
      </p:ext>
    </p:extLst>
  </p:cSld>
  <p:clrMapOvr>
    <a:masterClrMapping/>
  </p:clrMapOvr>
</p:sld>
</file>

<file path=ppt/theme/theme1.xml><?xml version="1.0" encoding="utf-8"?>
<a:theme xmlns:a="http://schemas.openxmlformats.org/drawingml/2006/main" name="AG1055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41E7541E8F9B49A948FED34E8A2F8D" ma:contentTypeVersion="0" ma:contentTypeDescription="Create a new document." ma:contentTypeScope="" ma:versionID="dc17c235485b6b63d11fca2c7334366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67e30616eeadeb776f014c5fbcfd81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6AB5DB-7659-4493-8500-6600BEF119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5E62E6A-356D-4E20-A529-630078882C15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25895CB-6FFC-4215-BA8C-63193DFDD2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AG1055 Powerpoint Template</Template>
  <TotalTime>1115</TotalTime>
  <Words>426</Words>
  <Application>Microsoft Office PowerPoint</Application>
  <PresentationFormat>On-screen Show (4:3)</PresentationFormat>
  <Paragraphs>137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AG1055 Powerpoint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Clempson</dc:creator>
  <cp:lastModifiedBy>Robin Clempson</cp:lastModifiedBy>
  <cp:revision>105</cp:revision>
  <dcterms:created xsi:type="dcterms:W3CDTF">2017-08-08T09:07:45Z</dcterms:created>
  <dcterms:modified xsi:type="dcterms:W3CDTF">2020-04-14T12:23:25Z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0x0101002341E7541E8F9B49A948FED34E8A2F8D</vt:lpwstr>
  </property>
</Properties>
</file>