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71" r:id="rId6"/>
    <p:sldId id="257" r:id="rId7"/>
    <p:sldId id="270" r:id="rId8"/>
    <p:sldId id="380" r:id="rId9"/>
    <p:sldId id="381" r:id="rId10"/>
    <p:sldId id="354" r:id="rId11"/>
    <p:sldId id="382" r:id="rId12"/>
    <p:sldId id="383" r:id="rId13"/>
    <p:sldId id="384" r:id="rId14"/>
    <p:sldId id="355" r:id="rId15"/>
    <p:sldId id="385" r:id="rId16"/>
    <p:sldId id="386" r:id="rId17"/>
    <p:sldId id="387" r:id="rId18"/>
    <p:sldId id="350" r:id="rId19"/>
    <p:sldId id="388" r:id="rId20"/>
    <p:sldId id="389" r:id="rId21"/>
    <p:sldId id="391" r:id="rId22"/>
    <p:sldId id="390" r:id="rId23"/>
    <p:sldId id="379" r:id="rId24"/>
    <p:sldId id="378" r:id="rId25"/>
    <p:sldId id="351" r:id="rId26"/>
    <p:sldId id="325" r:id="rId27"/>
    <p:sldId id="26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72"/>
    <a:srgbClr val="31577A"/>
    <a:srgbClr val="3A3E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50" d="100"/>
          <a:sy n="50" d="100"/>
        </p:scale>
        <p:origin x="-222" y="-480"/>
      </p:cViewPr>
      <p:guideLst>
        <p:guide orient="horz" pos="2304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1E9D-3950-7044-A47B-943EA58C030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bc.co.uk/news/business-52552580" TargetMode="External"/><Relationship Id="rId4" Type="http://schemas.openxmlformats.org/officeDocument/2006/relationships/hyperlink" Target="https://www.bbc.co.uk/news/uk-5253337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bc.co.uk/news/uk-525333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0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3200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LIVE WEBINAR </a:t>
            </a:r>
            <a:r>
              <a:rPr lang="en-US" sz="2400" dirty="0" smtClean="0">
                <a:solidFill>
                  <a:schemeClr val="bg1"/>
                </a:solidFill>
              </a:rPr>
              <a:t>MAY 11 </a:t>
            </a:r>
            <a:r>
              <a:rPr lang="en-US" sz="2400" dirty="0" smtClean="0">
                <a:solidFill>
                  <a:schemeClr val="bg1"/>
                </a:solidFill>
              </a:rPr>
              <a:t>2020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152" y="2277198"/>
            <a:ext cx="8567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COVID-19 AND YOUR BUSINESS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038600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PRESENTED BY: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RICHARD BUGLER BA ACA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MANAGING PARTNER OF ALBERT GOODMAN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3581400" cy="1610545"/>
          </a:xfrm>
          <a:prstGeom prst="rect">
            <a:avLst/>
          </a:prstGeom>
        </p:spPr>
      </p:pic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7" y="1119447"/>
            <a:ext cx="6912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Sectors </a:t>
            </a:r>
          </a:p>
          <a:p>
            <a:r>
              <a:rPr lang="en-US" sz="2400" b="1" dirty="0" smtClean="0">
                <a:solidFill>
                  <a:srgbClr val="31577A"/>
                </a:solidFill>
              </a:rPr>
              <a:t>Retail</a:t>
            </a:r>
            <a:endParaRPr lang="en-US" sz="2400" b="1" dirty="0">
              <a:solidFill>
                <a:srgbClr val="31577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234" y="2489443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PM says the "phased reopening" of shops - other than food stores and other "essential" outlets - may begin in England on 1 June, at the earliest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This will only happen where social distancing rules can be followed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Some DIY stores, meanwhile, have already reopened - but they are accepting card payments only and have shorter trading hours. </a:t>
            </a:r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3102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7" y="1104448"/>
            <a:ext cx="691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Financing- CBLIS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844824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Loans of up to £5m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40+ accredited </a:t>
            </a:r>
            <a:r>
              <a:rPr lang="en-GB" sz="2400" b="1" dirty="0" smtClean="0"/>
              <a:t>lenders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CBILS Stats (as of May 7</a:t>
            </a:r>
            <a:r>
              <a:rPr lang="en-GB" sz="2400" b="1" baseline="30000" dirty="0"/>
              <a:t>th</a:t>
            </a:r>
            <a:r>
              <a:rPr lang="en-GB" sz="2400" b="1" dirty="0"/>
              <a:t> stats from UK finance)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8537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1" y="931528"/>
            <a:ext cx="691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Financing- CBLIS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91773"/>
              </p:ext>
            </p:extLst>
          </p:nvPr>
        </p:nvGraphicFramePr>
        <p:xfrm>
          <a:off x="454409" y="1641865"/>
          <a:ext cx="8136904" cy="4584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4836"/>
                <a:gridCol w="6282068"/>
              </a:tblGrid>
              <a:tr h="920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 dirty="0">
                          <a:effectLst/>
                        </a:rPr>
                        <a:t>£5.5 billion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 dirty="0">
                          <a:effectLst/>
                        </a:rPr>
                        <a:t>Amount the banking and finance sector has lent to SMEs so far through CBILS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</a:tr>
              <a:tr h="607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>
                          <a:effectLst/>
                        </a:rPr>
                        <a:t>£1.4bn (33%)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>
                          <a:effectLst/>
                        </a:rPr>
                        <a:t>Amount the total lending under the scheme has grown in the last week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</a:tr>
              <a:tr h="920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>
                          <a:effectLst/>
                        </a:rPr>
                        <a:t>33,812 (33%)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>
                          <a:effectLst/>
                        </a:rPr>
                        <a:t>Number of loans have now been provided through CBILS, up 52% from 22 April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</a:tr>
              <a:tr h="607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>
                          <a:effectLst/>
                        </a:rPr>
                        <a:t>1,078 (6 May)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>
                          <a:effectLst/>
                        </a:rPr>
                        <a:t>The number of loans approved each day, increasing from 240 on 2 April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</a:tr>
              <a:tr h="607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>
                          <a:effectLst/>
                        </a:rPr>
                        <a:t>£164k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>
                          <a:effectLst/>
                        </a:rPr>
                        <a:t>The average value of a CBILS loan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</a:tr>
              <a:tr h="920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 dirty="0">
                          <a:effectLst/>
                        </a:rPr>
                        <a:t>62,674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50" dirty="0">
                          <a:effectLst/>
                        </a:rPr>
                        <a:t>Number of formal applications lenders have to the scheme from businesses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17475" marB="117475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43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7" y="1104448"/>
            <a:ext cx="691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Financing- CBLIS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844824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Further changes possible to make it easier for small businesses to access – CEO UK Finance Stephen </a:t>
            </a:r>
            <a:r>
              <a:rPr lang="en-GB" sz="2400" b="1" dirty="0" smtClean="0"/>
              <a:t>Jones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Too many rejected </a:t>
            </a:r>
            <a:r>
              <a:rPr lang="en-GB" sz="2400" b="1" dirty="0" smtClean="0"/>
              <a:t>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Stephen </a:t>
            </a:r>
            <a:r>
              <a:rPr lang="en-GB" sz="2400" b="1" dirty="0"/>
              <a:t>Jones, chief executive of UK Finance, said: “I think as the data gets better we will continue to find where there are issues that are causing good businesses… to fail [the loan application process]”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9003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7" y="1104448"/>
            <a:ext cx="691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Financing- Bounce Back Loans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556" y="1844824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Loans </a:t>
            </a:r>
            <a:r>
              <a:rPr lang="en-GB" sz="2400" b="1" dirty="0"/>
              <a:t>between £2k and 25% of </a:t>
            </a:r>
            <a:r>
              <a:rPr lang="en-GB" sz="2400" b="1" dirty="0" smtClean="0"/>
              <a:t>turnover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Maximum £</a:t>
            </a:r>
            <a:r>
              <a:rPr lang="en-GB" sz="2400" b="1" dirty="0" smtClean="0"/>
              <a:t>50k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100% government </a:t>
            </a:r>
            <a:r>
              <a:rPr lang="en-GB" sz="2400" b="1" dirty="0" smtClean="0"/>
              <a:t>guaranteed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Interest rate 2.5% after 12 </a:t>
            </a:r>
            <a:r>
              <a:rPr lang="en-GB" sz="2400" b="1" dirty="0" smtClean="0"/>
              <a:t>months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6 year </a:t>
            </a:r>
            <a:r>
              <a:rPr lang="en-GB" sz="2400" b="1" dirty="0" smtClean="0"/>
              <a:t>term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Fewer lenders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69521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Job Retention Scheme</a:t>
            </a:r>
          </a:p>
          <a:p>
            <a:r>
              <a:rPr lang="en-US" sz="2800" b="1" dirty="0" smtClean="0">
                <a:solidFill>
                  <a:srgbClr val="31577A"/>
                </a:solidFill>
              </a:rPr>
              <a:t>Probable changes:</a:t>
            </a:r>
            <a:endParaRPr lang="en-US" sz="28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272" y="2322016"/>
            <a:ext cx="79396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Extended until </a:t>
            </a:r>
            <a:r>
              <a:rPr lang="en-GB" sz="2400" b="1" dirty="0" smtClean="0"/>
              <a:t>September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Reduced rate of 60</a:t>
            </a:r>
            <a:r>
              <a:rPr lang="en-GB" sz="2400" b="1" dirty="0" smtClean="0"/>
              <a:t>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Extended to part time </a:t>
            </a:r>
            <a:r>
              <a:rPr lang="en-GB" sz="2400" b="1" dirty="0" smtClean="0"/>
              <a:t>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Assist gradual return with social </a:t>
            </a:r>
            <a:r>
              <a:rPr lang="en-GB" sz="2400" b="1" dirty="0" smtClean="0"/>
              <a:t>distancing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Currently 6 million people under furlough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Our JRS Calculator</a:t>
            </a:r>
            <a:endParaRPr lang="en-US" sz="3600" b="1" dirty="0" smtClean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074" y="1699974"/>
            <a:ext cx="79396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Input employee data to allow for an accurate and effective understanding of what may be </a:t>
            </a:r>
            <a:r>
              <a:rPr lang="en-GB" sz="2000" b="1" dirty="0" smtClean="0"/>
              <a:t>claimed</a:t>
            </a:r>
          </a:p>
          <a:p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Calculates the correct apportionment of NI and pension whether your top ups are by choice, contractual or other</a:t>
            </a:r>
            <a:r>
              <a:rPr lang="en-GB" sz="2000" b="1" dirty="0" smtClean="0"/>
              <a:t>.</a:t>
            </a:r>
          </a:p>
          <a:p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Designed the calculator to be as simple to use as possible  - much easier to use than the online tool currently offered by the HMRC</a:t>
            </a:r>
            <a:r>
              <a:rPr lang="en-GB" sz="2000" b="1" dirty="0" smtClean="0"/>
              <a:t>!</a:t>
            </a:r>
          </a:p>
          <a:p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See </a:t>
            </a:r>
            <a:r>
              <a:rPr lang="en-GB" sz="2000" b="1" dirty="0"/>
              <a:t>website for calculator and detailed guide on the job retention scheme </a:t>
            </a:r>
            <a:r>
              <a:rPr lang="en-GB" sz="2000" b="1" dirty="0" smtClean="0"/>
              <a:t>webinars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https://albertgoodman.co.uk/job-retention-scheme-calculator/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1512" y="1119447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Opportunit</a:t>
            </a:r>
            <a:r>
              <a:rPr lang="en-US" sz="2800" b="1" dirty="0">
                <a:solidFill>
                  <a:srgbClr val="31577A"/>
                </a:solidFill>
              </a:rPr>
              <a:t>ie</a:t>
            </a:r>
            <a:r>
              <a:rPr lang="en-US" sz="2800" b="1" dirty="0">
                <a:solidFill>
                  <a:srgbClr val="31577A"/>
                </a:solidFill>
              </a:rPr>
              <a:t>s</a:t>
            </a:r>
            <a:r>
              <a:rPr lang="en-US" sz="3600" b="1" dirty="0" smtClean="0">
                <a:solidFill>
                  <a:srgbClr val="31577A"/>
                </a:solidFill>
              </a:rPr>
              <a:t> -</a:t>
            </a:r>
            <a:r>
              <a:rPr lang="en-US" sz="2800" b="1" dirty="0" smtClean="0">
                <a:solidFill>
                  <a:srgbClr val="31577A"/>
                </a:solidFill>
              </a:rPr>
              <a:t>Inheritance Tax Planning </a:t>
            </a:r>
            <a:endParaRPr lang="en-US" sz="2800" b="1" dirty="0" smtClean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892" y="1772515"/>
            <a:ext cx="7939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With asset values low at the moment it is a good opportunity to review your business and consider whether this is the time to move assets to the next generation or into trust to minimise future exposure to IHT</a:t>
            </a:r>
            <a:r>
              <a:rPr lang="en-GB" sz="2000" dirty="0" smtClean="0"/>
              <a:t>.</a:t>
            </a: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070" y="3920559"/>
            <a:ext cx="79396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Current crisis has highlighted the financial risk associated with trading </a:t>
            </a:r>
            <a:r>
              <a:rPr lang="en-GB" sz="2000" b="1" dirty="0" smtClean="0"/>
              <a:t>businesses</a:t>
            </a:r>
          </a:p>
          <a:p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Consider a simple group structure which can segregate valuable assets from the inherent </a:t>
            </a:r>
            <a:r>
              <a:rPr lang="en-GB" sz="2000" b="1" dirty="0" smtClean="0"/>
              <a:t>trade</a:t>
            </a:r>
          </a:p>
          <a:p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Classically a holding company is inserted above a trading company which can be achieved without any adverse tax implication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874" y="319410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31577A"/>
                </a:solidFill>
              </a:rPr>
              <a:t>Business restructuring –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1010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1512" y="1119447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31577A"/>
                </a:solidFill>
              </a:rPr>
              <a:t>Business </a:t>
            </a:r>
            <a:r>
              <a:rPr lang="en-GB" sz="2800" b="1" dirty="0">
                <a:solidFill>
                  <a:srgbClr val="31577A"/>
                </a:solidFill>
              </a:rPr>
              <a:t>restructuring – investment companies</a:t>
            </a:r>
          </a:p>
          <a:p>
            <a:r>
              <a:rPr lang="en-US" sz="2800" b="1" dirty="0" smtClean="0">
                <a:solidFill>
                  <a:srgbClr val="31577A"/>
                </a:solidFill>
              </a:rPr>
              <a:t> </a:t>
            </a:r>
            <a:endParaRPr lang="en-US" sz="2800" b="1" dirty="0" smtClean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892" y="1772515"/>
            <a:ext cx="79396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Introduce a personal or family investment company into a business structure given low share </a:t>
            </a:r>
            <a:r>
              <a:rPr lang="en-GB" sz="2400" b="1" dirty="0" smtClean="0"/>
              <a:t>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An investment company can be used as a low tax vehicle for accumulating surplus </a:t>
            </a:r>
            <a:r>
              <a:rPr lang="en-GB" sz="2400" b="1" dirty="0" smtClean="0"/>
              <a:t>income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Also provides a vehicle for redirecting income and wealth to other family members whilst retaining </a:t>
            </a:r>
            <a:r>
              <a:rPr lang="en-GB" sz="2400" b="1" dirty="0" smtClean="0"/>
              <a:t>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Can be a useful and more tax efficient alternative to a discretionary trust</a:t>
            </a:r>
          </a:p>
        </p:txBody>
      </p:sp>
    </p:spTree>
    <p:extLst>
      <p:ext uri="{BB962C8B-B14F-4D97-AF65-F5344CB8AC3E}">
        <p14:creationId xmlns:p14="http://schemas.microsoft.com/office/powerpoint/2010/main" val="39772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1512" y="1119447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31577A"/>
                </a:solidFill>
              </a:rPr>
              <a:t>Share options</a:t>
            </a:r>
            <a:endParaRPr lang="en-GB" sz="2800" b="1" dirty="0">
              <a:solidFill>
                <a:srgbClr val="31577A"/>
              </a:solidFill>
            </a:endParaRPr>
          </a:p>
          <a:p>
            <a:r>
              <a:rPr lang="en-US" sz="2800" b="1" dirty="0" smtClean="0">
                <a:solidFill>
                  <a:srgbClr val="31577A"/>
                </a:solidFill>
              </a:rPr>
              <a:t> </a:t>
            </a:r>
            <a:endParaRPr lang="en-US" sz="2800" b="1" dirty="0" smtClean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892" y="1772515"/>
            <a:ext cx="7939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current low value of businesses may mean that share options are under </a:t>
            </a:r>
            <a:r>
              <a:rPr lang="en-GB" sz="2400" b="1" dirty="0" smtClean="0"/>
              <a:t>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Consider re-issuing options at the current low </a:t>
            </a:r>
            <a:r>
              <a:rPr lang="en-GB" sz="2400" b="1" dirty="0" smtClean="0"/>
              <a:t>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Issue new share options to capture the current low values</a:t>
            </a:r>
          </a:p>
        </p:txBody>
      </p:sp>
    </p:spTree>
    <p:extLst>
      <p:ext uri="{BB962C8B-B14F-4D97-AF65-F5344CB8AC3E}">
        <p14:creationId xmlns:p14="http://schemas.microsoft.com/office/powerpoint/2010/main" val="35335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Virtual housekeeping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17292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Reliant on IT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Further webinars planned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Supporting slides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See recordings of our previous webinars</a:t>
            </a:r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16724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Summary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208" y="2133856"/>
            <a:ext cx="79396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Await further </a:t>
            </a:r>
            <a:r>
              <a:rPr lang="en-GB" sz="2400" b="1" dirty="0" smtClean="0"/>
              <a:t>guidance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Plan future use of </a:t>
            </a:r>
            <a:r>
              <a:rPr lang="en-GB" sz="2400" b="1" dirty="0" smtClean="0"/>
              <a:t>JRS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Financial modelling should allow for flexing and </a:t>
            </a:r>
            <a:r>
              <a:rPr lang="en-GB" sz="2400" b="1" dirty="0" smtClean="0"/>
              <a:t>pivoting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Management information should be prompt and </a:t>
            </a:r>
            <a:r>
              <a:rPr lang="en-GB" sz="2400" b="1" dirty="0" smtClean="0"/>
              <a:t>targeted</a:t>
            </a:r>
          </a:p>
          <a:p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Keep </a:t>
            </a:r>
            <a:r>
              <a:rPr lang="en-GB" sz="2400" b="1" dirty="0"/>
              <a:t>your financing under </a:t>
            </a:r>
            <a:r>
              <a:rPr lang="en-GB" sz="2400" b="1" dirty="0" smtClean="0"/>
              <a:t>review</a:t>
            </a:r>
          </a:p>
          <a:p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Remain agile and avoid long term commitments</a:t>
            </a:r>
          </a:p>
          <a:p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Update – 15 April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824" y="1988840"/>
            <a:ext cx="79396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1.1 </a:t>
            </a:r>
            <a:r>
              <a:rPr lang="en-GB" sz="2400" b="1" dirty="0" err="1" smtClean="0">
                <a:solidFill>
                  <a:prstClr val="black"/>
                </a:solidFill>
              </a:rPr>
              <a:t>bn</a:t>
            </a:r>
            <a:r>
              <a:rPr lang="en-GB" sz="2400" b="1" dirty="0" smtClean="0">
                <a:solidFill>
                  <a:prstClr val="black"/>
                </a:solidFill>
              </a:rPr>
              <a:t> lent to 6,000 applicants (from 28,000 applicants)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Fund available is £330bn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Banks at risk for 20% so usual credit procedures being applied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Processes are not geared up for quick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Other countries are offering 100% government guarantee (US, Germany, Swiss)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7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Conclusion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824" y="2398236"/>
            <a:ext cx="7939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</a:rPr>
              <a:t>Submit your furlough claim by </a:t>
            </a:r>
            <a:r>
              <a:rPr lang="en-GB" sz="2400" b="1" dirty="0" smtClean="0">
                <a:solidFill>
                  <a:prstClr val="black"/>
                </a:solidFill>
              </a:rPr>
              <a:t>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</a:rPr>
              <a:t>JRS webinar on </a:t>
            </a:r>
            <a:r>
              <a:rPr lang="en-GB" sz="2400" b="1" dirty="0" smtClean="0">
                <a:solidFill>
                  <a:prstClr val="black"/>
                </a:solidFill>
              </a:rPr>
              <a:t>Thursday</a:t>
            </a:r>
          </a:p>
          <a:p>
            <a:endParaRPr lang="en-GB" sz="2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</a:rPr>
              <a:t>Monitor cash flow “Cash is King</a:t>
            </a:r>
            <a:r>
              <a:rPr lang="en-GB" sz="2400" b="1" dirty="0" smtClean="0">
                <a:solidFill>
                  <a:prstClr val="black"/>
                </a:solidFill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</a:rPr>
              <a:t>Monitor CBILs scheme</a:t>
            </a: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512" y="1780319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31577A"/>
                </a:solidFill>
              </a:rPr>
              <a:t>QUESTIONS </a:t>
            </a:r>
          </a:p>
          <a:p>
            <a:pPr algn="ctr"/>
            <a:r>
              <a:rPr lang="en-US" sz="8000" b="1" dirty="0">
                <a:solidFill>
                  <a:srgbClr val="31577A"/>
                </a:solidFill>
              </a:rPr>
              <a:t>&amp;</a:t>
            </a:r>
            <a:r>
              <a:rPr lang="en-US" sz="8000" b="1" dirty="0" smtClean="0">
                <a:solidFill>
                  <a:srgbClr val="31577A"/>
                </a:solidFill>
              </a:rPr>
              <a:t> </a:t>
            </a:r>
          </a:p>
          <a:p>
            <a:pPr algn="ctr"/>
            <a:r>
              <a:rPr lang="en-US" sz="8000" b="1" dirty="0" smtClean="0">
                <a:solidFill>
                  <a:srgbClr val="31577A"/>
                </a:solidFill>
              </a:rPr>
              <a:t>ANSWERS</a:t>
            </a:r>
            <a:r>
              <a:rPr lang="en-US" sz="7200" b="1" dirty="0" smtClean="0">
                <a:solidFill>
                  <a:srgbClr val="31577A"/>
                </a:solidFill>
              </a:rPr>
              <a:t> </a:t>
            </a:r>
            <a:endParaRPr lang="en-US" sz="7200" b="1" dirty="0">
              <a:solidFill>
                <a:srgbClr val="315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47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83764"/>
          </a:xfrm>
          <a:prstGeom prst="rect">
            <a:avLst/>
          </a:prstGeom>
          <a:solidFill>
            <a:srgbClr val="31577A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617920"/>
            <a:ext cx="3733800" cy="35951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ourvis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895600"/>
            <a:ext cx="5172940" cy="1569720"/>
          </a:xfrm>
          <a:prstGeom prst="rect">
            <a:avLst/>
          </a:prstGeom>
        </p:spPr>
      </p:pic>
      <p:pic>
        <p:nvPicPr>
          <p:cNvPr id="10" name="Picture 9" descr="Albert Goodman Logo White with Strapli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81000"/>
            <a:ext cx="3581400" cy="16105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Content</a:t>
            </a:r>
            <a:r>
              <a:rPr lang="en-US" sz="3600" b="1" dirty="0" smtClean="0">
                <a:solidFill>
                  <a:srgbClr val="31577A"/>
                </a:solidFill>
              </a:rPr>
              <a:t> </a:t>
            </a:r>
            <a:r>
              <a:rPr lang="en-US" sz="3600" b="1" dirty="0" smtClean="0">
                <a:solidFill>
                  <a:srgbClr val="31577A"/>
                </a:solidFill>
              </a:rPr>
              <a:t>of webinar: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700808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Current challenges 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Sectors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Financing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Job Retention </a:t>
            </a:r>
            <a:r>
              <a:rPr lang="en-GB" sz="2400" b="1" dirty="0" smtClean="0"/>
              <a:t>Scheme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Opportunities 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Summary </a:t>
            </a:r>
            <a:endParaRPr lang="en-GB" sz="2400" b="1" dirty="0" smtClean="0"/>
          </a:p>
          <a:p>
            <a:endParaRPr lang="en-GB" sz="2400" b="1" dirty="0" smtClean="0"/>
          </a:p>
          <a:p>
            <a:endParaRPr lang="en-GB" sz="1000" b="1" dirty="0" smtClean="0"/>
          </a:p>
          <a:p>
            <a:endParaRPr lang="en-GB" sz="1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1577A"/>
                </a:solidFill>
              </a:rPr>
              <a:t>Current situation and challenges for business</a:t>
            </a:r>
            <a:endParaRPr lang="en-US" sz="28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204864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Lack of clarity regarding next phase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50 page plan due at 2pm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UK not united in its approach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JRS end date looming- how to wean off it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Assessing your needs, resource and finance 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5757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1577A"/>
                </a:solidFill>
              </a:rPr>
              <a:t>Restarting the economy </a:t>
            </a:r>
            <a:endParaRPr lang="en-US" sz="28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627668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PM </a:t>
            </a:r>
            <a:r>
              <a:rPr lang="en-GB" sz="2400" b="1" dirty="0"/>
              <a:t>has announced his plans to restart the economy and ease lockdown restrictions in England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How could everyday life change?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From Wednesday, people in England who "can't work from home" will be "actively encouraged to go to work</a:t>
            </a:r>
            <a:r>
              <a:rPr lang="en-GB" sz="2400" dirty="0"/>
              <a:t>"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JRS end date looming- how to wean off it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Should still avoid public transport if possible because of social distancing</a:t>
            </a:r>
          </a:p>
        </p:txBody>
      </p:sp>
    </p:spTree>
    <p:extLst>
      <p:ext uri="{BB962C8B-B14F-4D97-AF65-F5344CB8AC3E}">
        <p14:creationId xmlns:p14="http://schemas.microsoft.com/office/powerpoint/2010/main" val="61139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88903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1577A"/>
                </a:solidFill>
              </a:rPr>
              <a:t>Workplaces</a:t>
            </a:r>
            <a:endParaRPr lang="en-US" sz="28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627668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Government </a:t>
            </a:r>
            <a:r>
              <a:rPr lang="en-GB" sz="2000" b="1" dirty="0"/>
              <a:t>says it is working on guidance for employers to make workplaces "</a:t>
            </a:r>
            <a:r>
              <a:rPr lang="en-GB" sz="2000" b="1" dirty="0" err="1"/>
              <a:t>Covid</a:t>
            </a:r>
            <a:r>
              <a:rPr lang="en-GB" sz="2000" b="1" dirty="0"/>
              <a:t>-secure"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Previous </a:t>
            </a:r>
            <a:r>
              <a:rPr lang="en-GB" sz="2000" b="1" dirty="0">
                <a:hlinkClick r:id="rId4"/>
              </a:rPr>
              <a:t>draft government proposals</a:t>
            </a:r>
            <a:r>
              <a:rPr lang="en-GB" sz="2000" b="1" dirty="0"/>
              <a:t> to bring UK businesses out of lockdown suggested hot-desking would no longer continue</a:t>
            </a:r>
            <a:r>
              <a:rPr lang="en-GB" sz="20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hlinkClick r:id="rId5"/>
              </a:rPr>
              <a:t>Companies will also need to look at staggering shifts,</a:t>
            </a:r>
            <a:r>
              <a:rPr lang="en-GB" sz="2000" b="1" dirty="0"/>
              <a:t> rethink how equipment is shared and plan safe walking routes for staff - in offices, on factory floors and at building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The issue of how businesses can secure personal protective equipment without competing with the NHS has raised concerns. </a:t>
            </a: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And unions say employers must be compelled to protect staff.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4066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7" y="1104448"/>
            <a:ext cx="6912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Sectors </a:t>
            </a:r>
          </a:p>
          <a:p>
            <a:r>
              <a:rPr lang="en-US" sz="2400" b="1" dirty="0" smtClean="0">
                <a:solidFill>
                  <a:srgbClr val="31577A"/>
                </a:solidFill>
              </a:rPr>
              <a:t>Construction and Manufacturing</a:t>
            </a:r>
            <a:endParaRPr lang="en-US" sz="2400" b="1" dirty="0">
              <a:solidFill>
                <a:srgbClr val="31577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452" y="2320801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Released from lockdown but sectors remain concerned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The first wave of businesses being told to reopen using ‘new normal’ operating </a:t>
            </a:r>
            <a:r>
              <a:rPr lang="en-GB" sz="2400" b="1" dirty="0" smtClean="0"/>
              <a:t>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Discouraging </a:t>
            </a:r>
            <a:r>
              <a:rPr lang="en-GB" sz="2400" b="1" dirty="0"/>
              <a:t>staff from using public transport, staggered shift patterns to reduce the number of people </a:t>
            </a:r>
            <a:r>
              <a:rPr lang="en-GB" sz="2400" b="1" dirty="0" smtClean="0"/>
              <a:t>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Rethink how essential equipment is shared and used and create safe working routes to ensure people remain socially distant when working.</a:t>
            </a:r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0347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7" y="1104448"/>
            <a:ext cx="6912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Sectors </a:t>
            </a:r>
          </a:p>
          <a:p>
            <a:r>
              <a:rPr lang="en-US" sz="2400" b="1" dirty="0" smtClean="0">
                <a:solidFill>
                  <a:srgbClr val="31577A"/>
                </a:solidFill>
              </a:rPr>
              <a:t>Construction and Manufacturing</a:t>
            </a:r>
            <a:endParaRPr lang="en-US" sz="2400" b="1" dirty="0">
              <a:solidFill>
                <a:srgbClr val="31577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452" y="2320801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Despite the limited time the construction has been given to plan a safe return to work, the sector may also struggle to restart given the continued lockdown other areas of the construction sector are </a:t>
            </a:r>
            <a:r>
              <a:rPr lang="en-GB" sz="2000" b="1" dirty="0" smtClean="0"/>
              <a:t>facing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Supply chain issues which will impact the immediate restart the government </a:t>
            </a:r>
            <a:r>
              <a:rPr lang="en-GB" sz="2000" b="1" dirty="0" smtClean="0"/>
              <a:t>anticipate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Concern </a:t>
            </a:r>
            <a:r>
              <a:rPr lang="en-GB" sz="2000" b="1" dirty="0"/>
              <a:t>that PPE and safety measures have not been considered well enough for the sectors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Many </a:t>
            </a:r>
            <a:r>
              <a:rPr lang="en-GB" sz="2000" b="1" dirty="0"/>
              <a:t>feel do not feel it will be possible to work safely on construction sites without detailed governmental guidelines</a:t>
            </a:r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64786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7" y="1104448"/>
            <a:ext cx="69127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Sectors </a:t>
            </a:r>
          </a:p>
          <a:p>
            <a:r>
              <a:rPr lang="en-US" sz="2400" b="1" dirty="0">
                <a:solidFill>
                  <a:srgbClr val="31577A"/>
                </a:solidFill>
              </a:rPr>
              <a:t>L</a:t>
            </a:r>
            <a:r>
              <a:rPr lang="en-GB" sz="2400" b="1" dirty="0" err="1" smtClean="0">
                <a:solidFill>
                  <a:srgbClr val="31577A"/>
                </a:solidFill>
              </a:rPr>
              <a:t>eisure</a:t>
            </a:r>
            <a:r>
              <a:rPr lang="en-GB" sz="2400" b="1" dirty="0" smtClean="0">
                <a:solidFill>
                  <a:srgbClr val="31577A"/>
                </a:solidFill>
              </a:rPr>
              <a:t> </a:t>
            </a:r>
            <a:r>
              <a:rPr lang="en-GB" sz="2400" b="1" dirty="0">
                <a:solidFill>
                  <a:srgbClr val="31577A"/>
                </a:solidFill>
              </a:rPr>
              <a:t>&amp; Hospitality</a:t>
            </a:r>
          </a:p>
          <a:p>
            <a:endParaRPr lang="en-US" sz="2400" b="1" dirty="0">
              <a:solidFill>
                <a:srgbClr val="31577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234" y="2489443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The government "hopes" to reopen "at least some of the hospitality industry and other public places" in England but this will happen later than for shops and schools - by July at the earliest</a:t>
            </a:r>
          </a:p>
          <a:p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This will also depend on scientific advice and the possibility of keeping to social distancing </a:t>
            </a:r>
            <a:r>
              <a:rPr lang="en-GB" sz="2000" b="1" dirty="0" smtClean="0"/>
              <a:t>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Draft </a:t>
            </a:r>
            <a:r>
              <a:rPr lang="en-GB" sz="2000" b="1" dirty="0"/>
              <a:t>government guidance had said </a:t>
            </a:r>
            <a:r>
              <a:rPr lang="en-GB" sz="2000" b="1" dirty="0">
                <a:hlinkClick r:id="rId4"/>
              </a:rPr>
              <a:t>bar areas, seated areas in restaurants and cafes must remain closed</a:t>
            </a:r>
            <a:r>
              <a:rPr lang="en-GB" sz="2000" b="1" dirty="0"/>
              <a:t> even as the economy is opened up - and venues should serve takeaways only</a:t>
            </a:r>
            <a:endParaRPr lang="en-GB" sz="2000" b="1" dirty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48211302"/>
      </p:ext>
    </p:extLst>
  </p:cSld>
  <p:clrMapOvr>
    <a:masterClrMapping/>
  </p:clrMapOvr>
</p:sld>
</file>

<file path=ppt/theme/theme1.xml><?xml version="1.0" encoding="utf-8"?>
<a:theme xmlns:a="http://schemas.openxmlformats.org/drawingml/2006/main" name="AG1055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41E7541E8F9B49A948FED34E8A2F8D" ma:contentTypeVersion="0" ma:contentTypeDescription="Create a new document." ma:contentTypeScope="" ma:versionID="dc17c235485b6b63d11fca2c733436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7e30616eeadeb776f014c5fbcfd8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6AB5DB-7659-4493-8500-6600BEF11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E62E6A-356D-4E20-A529-630078882C1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5895CB-6FFC-4215-BA8C-63193DFDD2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AG1055 Powerpoint Template</Template>
  <TotalTime>1305</TotalTime>
  <Words>1280</Words>
  <Application>Microsoft Office PowerPoint</Application>
  <PresentationFormat>On-screen Show (4:3)</PresentationFormat>
  <Paragraphs>234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AG1055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Clempson</dc:creator>
  <cp:lastModifiedBy>Robin Clempson</cp:lastModifiedBy>
  <cp:revision>123</cp:revision>
  <dcterms:created xsi:type="dcterms:W3CDTF">2017-08-08T09:07:45Z</dcterms:created>
  <dcterms:modified xsi:type="dcterms:W3CDTF">2020-05-11T11:52:06Z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0x0101002341E7541E8F9B49A948FED34E8A2F8D</vt:lpwstr>
  </property>
</Properties>
</file>