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301" r:id="rId14"/>
    <p:sldId id="277" r:id="rId15"/>
    <p:sldId id="278" r:id="rId16"/>
    <p:sldId id="279" r:id="rId17"/>
    <p:sldId id="280" r:id="rId18"/>
    <p:sldId id="281" r:id="rId19"/>
    <p:sldId id="282" r:id="rId20"/>
    <p:sldId id="288" r:id="rId21"/>
    <p:sldId id="283" r:id="rId22"/>
    <p:sldId id="284" r:id="rId23"/>
    <p:sldId id="285" r:id="rId24"/>
    <p:sldId id="289" r:id="rId25"/>
    <p:sldId id="287" r:id="rId26"/>
    <p:sldId id="290" r:id="rId27"/>
    <p:sldId id="291" r:id="rId28"/>
    <p:sldId id="292" r:id="rId29"/>
    <p:sldId id="293" r:id="rId30"/>
    <p:sldId id="294" r:id="rId31"/>
    <p:sldId id="302" r:id="rId32"/>
    <p:sldId id="303" r:id="rId33"/>
    <p:sldId id="295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7" r:id="rId45"/>
    <p:sldId id="314" r:id="rId46"/>
    <p:sldId id="315" r:id="rId47"/>
    <p:sldId id="297" r:id="rId48"/>
    <p:sldId id="316" r:id="rId49"/>
    <p:sldId id="298" r:id="rId50"/>
    <p:sldId id="299" r:id="rId51"/>
    <p:sldId id="300" r:id="rId52"/>
    <p:sldId id="267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72"/>
    <a:srgbClr val="31577A"/>
    <a:srgbClr val="3A3E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69" d="100"/>
          <a:sy n="69" d="100"/>
        </p:scale>
        <p:origin x="-1404" y="-90"/>
      </p:cViewPr>
      <p:guideLst>
        <p:guide orient="horz" pos="2304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61E9D-3950-7044-A47B-943EA58C030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00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32004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LIVE WEBINAR: 4.30PM – 24 MARCH 2020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336" y="2277198"/>
            <a:ext cx="8567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COVID-19 AND YOUR BUSINESS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4038600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PRESENTED BY: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RICHARD BUGLER BA ACA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MANAGING PARTNER OF ALBERT GOODMAN 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0648"/>
            <a:ext cx="3581400" cy="1610545"/>
          </a:xfrm>
          <a:prstGeom prst="rect">
            <a:avLst/>
          </a:prstGeom>
        </p:spPr>
      </p:pic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Income or grants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However, if an employee refuses to consent to be sent home on Furlough, then they risk being made redundant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The employer could make an employee redundant if they refuse, provided they have selected for it fairly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84" y="182566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Coronavirus Job Retention Scheme</a:t>
            </a:r>
            <a:endParaRPr lang="en-GB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2535287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DE0072"/>
                </a:solidFill>
              </a:rPr>
              <a:t>Is employee consent required?</a:t>
            </a:r>
            <a:endParaRPr lang="en-GB" sz="2400" b="1" dirty="0">
              <a:solidFill>
                <a:srgbClr val="DE0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05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Income or grants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27584" y="182566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Coronavirus Job Retention Scheme</a:t>
            </a:r>
            <a:endParaRPr lang="en-GB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2492896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Furlough selection process – likely to be a shortened version of a redundancy selection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So if an employee refuses Furlough, the employer could then select them for redundancy and the basis would already been on a fair footing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You do NOT have to top up the 80% paid to a Furloughed employee</a:t>
            </a:r>
          </a:p>
        </p:txBody>
      </p:sp>
    </p:spTree>
    <p:extLst>
      <p:ext uri="{BB962C8B-B14F-4D97-AF65-F5344CB8AC3E}">
        <p14:creationId xmlns:p14="http://schemas.microsoft.com/office/powerpoint/2010/main" val="4285512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Income or grants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27584" y="182566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Coronavirus Job Retention Scheme</a:t>
            </a:r>
            <a:endParaRPr lang="en-GB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249289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Future risk of a claim for deduction of wages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Ideally get written consent for 80% of wages</a:t>
            </a:r>
          </a:p>
        </p:txBody>
      </p:sp>
    </p:spTree>
    <p:extLst>
      <p:ext uri="{BB962C8B-B14F-4D97-AF65-F5344CB8AC3E}">
        <p14:creationId xmlns:p14="http://schemas.microsoft.com/office/powerpoint/2010/main" val="4101921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Income or grants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27584" y="182566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Coronavirus Job Retention Scheme</a:t>
            </a:r>
            <a:endParaRPr lang="en-GB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2492896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Government are setting up a portal but it is not up and running yet</a:t>
            </a:r>
          </a:p>
          <a:p>
            <a:endParaRPr lang="en-GB" sz="2400" b="1" dirty="0" smtClean="0"/>
          </a:p>
          <a:p>
            <a:pPr marL="457200" indent="-457200">
              <a:buAutoNum type="arabicPeriod"/>
            </a:pPr>
            <a:r>
              <a:rPr lang="en-GB" sz="2400" b="1" dirty="0" smtClean="0"/>
              <a:t>Select your employee for Furlough</a:t>
            </a:r>
          </a:p>
          <a:p>
            <a:pPr marL="457200" indent="-457200">
              <a:buAutoNum type="arabicPeriod"/>
            </a:pPr>
            <a:r>
              <a:rPr lang="en-GB" sz="2400" b="1" dirty="0" smtClean="0"/>
              <a:t>Gain written consent to 80% pay</a:t>
            </a:r>
          </a:p>
          <a:p>
            <a:pPr marL="457200" indent="-457200">
              <a:buAutoNum type="arabicPeriod"/>
            </a:pPr>
            <a:r>
              <a:rPr lang="en-GB" sz="2400" b="1" dirty="0" smtClean="0"/>
              <a:t>Send the employee home</a:t>
            </a:r>
          </a:p>
          <a:p>
            <a:pPr marL="457200" indent="-457200">
              <a:buAutoNum type="arabicPeriod"/>
            </a:pPr>
            <a:r>
              <a:rPr lang="en-GB" sz="2400" b="1" dirty="0" smtClean="0"/>
              <a:t>Register for the Furlough Pay using the online registration portal (when up and running)</a:t>
            </a:r>
          </a:p>
          <a:p>
            <a:pPr marL="457200" indent="-457200">
              <a:buAutoNum type="arabicPeriod"/>
            </a:pPr>
            <a:r>
              <a:rPr lang="en-GB" sz="2400" b="1" dirty="0" smtClean="0"/>
              <a:t>First grants expected to be paid within weeks</a:t>
            </a:r>
          </a:p>
        </p:txBody>
      </p:sp>
    </p:spTree>
    <p:extLst>
      <p:ext uri="{BB962C8B-B14F-4D97-AF65-F5344CB8AC3E}">
        <p14:creationId xmlns:p14="http://schemas.microsoft.com/office/powerpoint/2010/main" val="1642458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Income or grants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27584" y="182566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Coronavirus Job Retention Scheme</a:t>
            </a:r>
            <a:endParaRPr lang="en-GB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2492896"/>
            <a:ext cx="756084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PLANNING POINTS</a:t>
            </a:r>
          </a:p>
          <a:p>
            <a:endParaRPr lang="en-GB" sz="5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Access to work IT systems may need to be cut off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Penalties for abuse of system expected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Holiday entitlement accrues under Furlough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Pension deductions and contributions continue</a:t>
            </a:r>
          </a:p>
          <a:p>
            <a:endParaRPr lang="en-GB" sz="2400" b="1" dirty="0"/>
          </a:p>
          <a:p>
            <a:r>
              <a:rPr lang="en-GB" sz="2400" b="1" dirty="0" smtClean="0">
                <a:solidFill>
                  <a:srgbClr val="DE0072"/>
                </a:solidFill>
              </a:rPr>
              <a:t>Q: Can you part-time Furlough? </a:t>
            </a:r>
            <a:r>
              <a:rPr lang="en-GB" sz="2400" b="1" dirty="0" smtClean="0"/>
              <a:t>– We don’t know yet</a:t>
            </a:r>
          </a:p>
          <a:p>
            <a:endParaRPr lang="en-GB" sz="2400" b="1" dirty="0" smtClean="0"/>
          </a:p>
          <a:p>
            <a:r>
              <a:rPr lang="en-GB" sz="2400" b="1" dirty="0" smtClean="0">
                <a:solidFill>
                  <a:srgbClr val="DE0072"/>
                </a:solidFill>
              </a:rPr>
              <a:t>Q: Does it apply to Directors? </a:t>
            </a:r>
            <a:r>
              <a:rPr lang="en-GB" sz="2400" b="1" dirty="0" smtClean="0"/>
              <a:t>– We can’t see how it can</a:t>
            </a:r>
          </a:p>
        </p:txBody>
      </p:sp>
    </p:spTree>
    <p:extLst>
      <p:ext uri="{BB962C8B-B14F-4D97-AF65-F5344CB8AC3E}">
        <p14:creationId xmlns:p14="http://schemas.microsoft.com/office/powerpoint/2010/main" val="1763816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Income or grants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27584" y="182566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Coronavirus Job Retention Scheme</a:t>
            </a:r>
            <a:endParaRPr lang="en-GB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2492896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PRACTICAL TIPS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Consider at least a three month timeframe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Act early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Employees can return to employment</a:t>
            </a:r>
          </a:p>
        </p:txBody>
      </p:sp>
    </p:spTree>
    <p:extLst>
      <p:ext uri="{BB962C8B-B14F-4D97-AF65-F5344CB8AC3E}">
        <p14:creationId xmlns:p14="http://schemas.microsoft.com/office/powerpoint/2010/main" val="3780200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Income or grants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27584" y="182566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Reclaiming Statutory Sick Pay</a:t>
            </a:r>
            <a:endParaRPr lang="en-GB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2492896"/>
            <a:ext cx="79396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Available to employers with fewer than 250 employees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Employee numbers determined as at 28 February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Employees off work because of COVID-19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Refund up to two weeks’ SSP per eligible employee (£94.25 per week)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Rebate scheme is being developed – further details in due course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Maintain records of staff absences and payment of SSP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No need for employee GP fit note</a:t>
            </a:r>
          </a:p>
        </p:txBody>
      </p:sp>
    </p:spTree>
    <p:extLst>
      <p:ext uri="{BB962C8B-B14F-4D97-AF65-F5344CB8AC3E}">
        <p14:creationId xmlns:p14="http://schemas.microsoft.com/office/powerpoint/2010/main" val="3217374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Income or grants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27584" y="1753652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Research &amp; Development Tax Credit Claims</a:t>
            </a:r>
            <a:endParaRPr lang="en-GB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2311132"/>
            <a:ext cx="79396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Many businesses already claiming relief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Accelerate claims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Can opt for cash repayment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6807" y="3563724"/>
            <a:ext cx="793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https://albertgoodman.co.uk/research-development-tax-relief/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4129916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Generating Tax losses</a:t>
            </a:r>
            <a:endParaRPr lang="en-GB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14176" y="4581128"/>
            <a:ext cx="79396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Submit accounts early if they are showing losses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Consider various accounts provisions carefully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Losses can be carried 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Tax repayment follows</a:t>
            </a:r>
          </a:p>
        </p:txBody>
      </p:sp>
    </p:spTree>
    <p:extLst>
      <p:ext uri="{BB962C8B-B14F-4D97-AF65-F5344CB8AC3E}">
        <p14:creationId xmlns:p14="http://schemas.microsoft.com/office/powerpoint/2010/main" val="3913192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Income or grants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27584" y="1825660"/>
            <a:ext cx="8011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Support for retail, hospitality and leisure businesses</a:t>
            </a:r>
            <a:endParaRPr lang="en-GB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2492896"/>
            <a:ext cx="79396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" b="1" dirty="0" smtClean="0"/>
          </a:p>
          <a:p>
            <a:r>
              <a:rPr lang="en-GB" sz="2400" b="1" dirty="0" smtClean="0"/>
              <a:t>Business rates holiday – April 2020 to March 2021</a:t>
            </a:r>
          </a:p>
          <a:p>
            <a:r>
              <a:rPr lang="en-GB" sz="2400" b="1" dirty="0" smtClean="0"/>
              <a:t>Applies to: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Shops, restaurants, cafes, drinking establishments, cinemas and live music venues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Venues for assembly and leisure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Hotels, guest and boarding premises and self-catering accommodation</a:t>
            </a:r>
          </a:p>
        </p:txBody>
      </p:sp>
    </p:spTree>
    <p:extLst>
      <p:ext uri="{BB962C8B-B14F-4D97-AF65-F5344CB8AC3E}">
        <p14:creationId xmlns:p14="http://schemas.microsoft.com/office/powerpoint/2010/main" val="206097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Income or grants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27584" y="1825660"/>
            <a:ext cx="8011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Support for retail, hospitality and leisure businesses</a:t>
            </a:r>
            <a:endParaRPr lang="en-GB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2492896"/>
            <a:ext cx="79396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NO ACTION NECESSARY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Applies to your next Council Tax bill in April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Local authorities may have to re-issue bills to exclude the business rate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They will do this as soon as possible</a:t>
            </a:r>
          </a:p>
        </p:txBody>
      </p:sp>
    </p:spTree>
    <p:extLst>
      <p:ext uri="{BB962C8B-B14F-4D97-AF65-F5344CB8AC3E}">
        <p14:creationId xmlns:p14="http://schemas.microsoft.com/office/powerpoint/2010/main" val="2028109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Format of webinar: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988840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Introductions and welcome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Assessment of current position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Support available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Q&amp;A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Conclusion</a:t>
            </a:r>
            <a:endParaRPr lang="en-GB" sz="2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Income or grants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83568" y="1825660"/>
            <a:ext cx="8155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 Retail and Hospitality Grant Scheme for retail, hospitality and leisure businesses</a:t>
            </a:r>
            <a:endParaRPr lang="en-GB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2492896"/>
            <a:ext cx="8155632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 smtClean="0">
              <a:solidFill>
                <a:srgbClr val="DE0072"/>
              </a:solidFill>
            </a:endParaRPr>
          </a:p>
          <a:p>
            <a:endParaRPr lang="en-GB" sz="400" b="1" dirty="0" smtClean="0"/>
          </a:p>
          <a:p>
            <a:r>
              <a:rPr lang="en-GB" sz="2400" b="1" dirty="0" smtClean="0"/>
              <a:t>CASH GRANTS:</a:t>
            </a:r>
          </a:p>
          <a:p>
            <a:endParaRPr lang="en-GB" sz="15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For businesses with a rateable value &lt;£15,000 – grant is £10,000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For businesses with a rateable value £15,001 - £51,000 – grant is £25,000</a:t>
            </a:r>
          </a:p>
        </p:txBody>
      </p:sp>
    </p:spTree>
    <p:extLst>
      <p:ext uri="{BB962C8B-B14F-4D97-AF65-F5344CB8AC3E}">
        <p14:creationId xmlns:p14="http://schemas.microsoft.com/office/powerpoint/2010/main" val="2514350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Income or grants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83568" y="1825660"/>
            <a:ext cx="8155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 Retail and Hospitality Grant Scheme for retail, hospitality and leisure businesses</a:t>
            </a:r>
            <a:endParaRPr lang="en-GB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2492896"/>
            <a:ext cx="81556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 smtClean="0">
              <a:solidFill>
                <a:srgbClr val="DE0072"/>
              </a:solidFill>
            </a:endParaRPr>
          </a:p>
          <a:p>
            <a:endParaRPr lang="en-GB" sz="400" b="1" dirty="0" smtClean="0"/>
          </a:p>
          <a:p>
            <a:r>
              <a:rPr lang="en-GB" sz="2400" b="1" dirty="0" smtClean="0"/>
              <a:t>NO ACTION NECESSARY</a:t>
            </a:r>
          </a:p>
          <a:p>
            <a:endParaRPr lang="en-GB" sz="1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Your local authority will write to you if you are eligible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r>
              <a:rPr lang="en-GB" sz="2400" b="1" dirty="0" smtClean="0"/>
              <a:t>OTHER SUPPORT AVAILABLE FOR:</a:t>
            </a:r>
          </a:p>
          <a:p>
            <a:endParaRPr lang="en-GB" sz="1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Nursery businesses that pay business rates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Businesses that pay little or no business rates</a:t>
            </a:r>
          </a:p>
          <a:p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35637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Cost Reduction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Review employees with less than 103 weeks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One week’s notice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Must be fair reason for dismissal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Discrimination, whistle-blowers and health &amp; safety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r>
              <a:rPr lang="en-GB" sz="2400" b="1" dirty="0" smtClean="0"/>
              <a:t>For general business guidance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486916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https://albertgoodman.co.uk/wp-content/uploads/AG1405-Coronavirus-Advice.pdf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410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Debt Deferral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VAT</a:t>
            </a:r>
          </a:p>
          <a:p>
            <a:endParaRPr lang="en-GB" sz="15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VAT deferral from 20 March 2020 until 30 June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All UK businesses are eligible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Automatic offer – no applications required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Businesses need not make a VAT payment during this period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Repayment of accumulated liabilities by 5 April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VAT refunds and reclaims will be paid by HMRC as normal</a:t>
            </a:r>
          </a:p>
        </p:txBody>
      </p:sp>
    </p:spTree>
    <p:extLst>
      <p:ext uri="{BB962C8B-B14F-4D97-AF65-F5344CB8AC3E}">
        <p14:creationId xmlns:p14="http://schemas.microsoft.com/office/powerpoint/2010/main" val="3018122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Debt Deferral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PERSONAL INCOME TAX </a:t>
            </a:r>
          </a:p>
          <a:p>
            <a:endParaRPr lang="en-GB" sz="15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Self-employed are eligible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Income Tax payments due on 31 July 2020 are deferred until 31 January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An automatic offer with no applications necessary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No penalties or interest for late payment in the deferral period</a:t>
            </a:r>
          </a:p>
        </p:txBody>
      </p:sp>
    </p:spTree>
    <p:extLst>
      <p:ext uri="{BB962C8B-B14F-4D97-AF65-F5344CB8AC3E}">
        <p14:creationId xmlns:p14="http://schemas.microsoft.com/office/powerpoint/2010/main" val="1835522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Debt Deferral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HMRC TIME TO PAY</a:t>
            </a:r>
          </a:p>
          <a:p>
            <a:endParaRPr lang="en-GB" sz="15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Scaled up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Arrangements are agreed on a case-by-case basis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Tailored to individual circumstances and liabilities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Available to businesses and individuals in temporary financial distress</a:t>
            </a:r>
          </a:p>
        </p:txBody>
      </p:sp>
    </p:spTree>
    <p:extLst>
      <p:ext uri="{BB962C8B-B14F-4D97-AF65-F5344CB8AC3E}">
        <p14:creationId xmlns:p14="http://schemas.microsoft.com/office/powerpoint/2010/main" val="36116615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Debt Deferral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HMRC TIME TO PAY</a:t>
            </a:r>
          </a:p>
          <a:p>
            <a:endParaRPr lang="en-GB" sz="15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Businesses – PAYE, Corporation </a:t>
            </a:r>
            <a:r>
              <a:rPr lang="en-GB" sz="2400" b="1" dirty="0"/>
              <a:t>T</a:t>
            </a:r>
            <a:r>
              <a:rPr lang="en-GB" sz="2400" b="1" dirty="0" smtClean="0"/>
              <a:t>ax and VAT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Individuals – Income Tax and National </a:t>
            </a:r>
            <a:r>
              <a:rPr lang="en-GB" sz="2400" b="1" dirty="0"/>
              <a:t>I</a:t>
            </a:r>
            <a:r>
              <a:rPr lang="en-GB" sz="2400" b="1" dirty="0" smtClean="0"/>
              <a:t>nsurance</a:t>
            </a:r>
          </a:p>
          <a:p>
            <a:endParaRPr lang="en-GB" sz="2400" b="1" dirty="0"/>
          </a:p>
          <a:p>
            <a:r>
              <a:rPr lang="en-GB" sz="2400" b="1" dirty="0" smtClean="0"/>
              <a:t>HMRC’s dedicated helpline – 0800 0159 559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4941168"/>
            <a:ext cx="793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https://albertgoodman.co.uk/tax-helpline-to-support-businesses-affected-by-coronavirus/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076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Debt Deferral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PERSONAL MORTGAGE PAYMENT HOLIDAYS</a:t>
            </a:r>
          </a:p>
          <a:p>
            <a:endParaRPr lang="en-GB" sz="1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Currently up to a three month period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No fees will be levied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Applies to residential and buy-to-let mortgages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Challenges in making contact with lenders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FCA encourages lenders to cease all repossessions</a:t>
            </a:r>
          </a:p>
        </p:txBody>
      </p:sp>
    </p:spTree>
    <p:extLst>
      <p:ext uri="{BB962C8B-B14F-4D97-AF65-F5344CB8AC3E}">
        <p14:creationId xmlns:p14="http://schemas.microsoft.com/office/powerpoint/2010/main" val="15462049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Debt Deferral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PERSONAL MORTGAGE PAYMENT HOLIDAYS</a:t>
            </a:r>
          </a:p>
          <a:p>
            <a:endParaRPr lang="en-GB" sz="1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Currently up to a three month period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No fees will be levied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Applies to residential and buy-to-let mortgages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Challenges in making contact with lenders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FCA encourages lenders to cease all repossessions</a:t>
            </a:r>
          </a:p>
        </p:txBody>
      </p:sp>
    </p:spTree>
    <p:extLst>
      <p:ext uri="{BB962C8B-B14F-4D97-AF65-F5344CB8AC3E}">
        <p14:creationId xmlns:p14="http://schemas.microsoft.com/office/powerpoint/2010/main" val="16848694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Debt Deferral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PRACTICAL ADVICE</a:t>
            </a:r>
          </a:p>
          <a:p>
            <a:endParaRPr lang="en-GB" sz="1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Remember that deferred debt WILL need to be repaid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Consider winter cash flow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Further Time To Pay arrangements may be required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Avoiding expenditure is better than deferring it!</a:t>
            </a:r>
          </a:p>
        </p:txBody>
      </p:sp>
    </p:spTree>
    <p:extLst>
      <p:ext uri="{BB962C8B-B14F-4D97-AF65-F5344CB8AC3E}">
        <p14:creationId xmlns:p14="http://schemas.microsoft.com/office/powerpoint/2010/main" val="1409960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Introductions and welcome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9984" y="4293095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Diverse mix of businesses and individuals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Varying degrees of impact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9984" y="2598003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50% working with 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50% Managing Albert Goodman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9984" y="2060848"/>
            <a:ext cx="469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My role and experience:</a:t>
            </a:r>
            <a:endParaRPr lang="en-GB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21546" y="3752541"/>
            <a:ext cx="469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Our audience: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0575770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Funding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Coronavirus Business Interruption Loan Scheme</a:t>
            </a:r>
          </a:p>
          <a:p>
            <a:endParaRPr lang="en-GB" sz="1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 new scheme that can provide facilities of up to £5m for smaller businesses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CBILS supports a wide range of business finance products, including term loans, overdrafts, Invoice Finance and Asset Finance facilities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The scheme provides the LENDER with a Government-backed guarantee</a:t>
            </a:r>
          </a:p>
        </p:txBody>
      </p:sp>
    </p:spTree>
    <p:extLst>
      <p:ext uri="{BB962C8B-B14F-4D97-AF65-F5344CB8AC3E}">
        <p14:creationId xmlns:p14="http://schemas.microsoft.com/office/powerpoint/2010/main" val="28659373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Funding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Coronavirus Business Interruption Loan Scheme</a:t>
            </a:r>
          </a:p>
          <a:p>
            <a:endParaRPr lang="en-GB" sz="1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Aiming to enable a “no” credit decision from a lender to become a “yes”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The scheme went live on Monday 23 March 2020 and will initially run for six months</a:t>
            </a:r>
          </a:p>
        </p:txBody>
      </p:sp>
    </p:spTree>
    <p:extLst>
      <p:ext uri="{BB962C8B-B14F-4D97-AF65-F5344CB8AC3E}">
        <p14:creationId xmlns:p14="http://schemas.microsoft.com/office/powerpoint/2010/main" val="4252486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Funding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Coronavirus Business Interruption Loan Scheme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WHAT ARE THE KEY FEATURES OF CBILS?</a:t>
            </a:r>
          </a:p>
          <a:p>
            <a:endParaRPr lang="en-GB" sz="1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CBILS guarantees facilities up to a maximum of £5M available on repayment terms up to six years for terms loans and asset finance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For overdrafts and invoice finance facilities, terms will be up to three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The scheme provides the lender with a Government-backed partial (80%) guarantee against the outstanding facility balance.</a:t>
            </a:r>
          </a:p>
        </p:txBody>
      </p:sp>
    </p:spTree>
    <p:extLst>
      <p:ext uri="{BB962C8B-B14F-4D97-AF65-F5344CB8AC3E}">
        <p14:creationId xmlns:p14="http://schemas.microsoft.com/office/powerpoint/2010/main" val="32129090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Funding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Coronavirus Business Interruption Loan Scheme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WHAT ARE THE KEY FEATURES OF CBILS?</a:t>
            </a:r>
          </a:p>
          <a:p>
            <a:endParaRPr lang="en-GB" sz="1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There is no guarantee fee for SME’s to access the scheme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The Government will make a Business Interruption Payment to cover the first 12 months of interest payments and any lender-levied fees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The SME will therefore benefit from no upfront costs and lower initial repayments.</a:t>
            </a:r>
          </a:p>
          <a:p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0349396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Funding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Coronavirus Business Interruption Loan Scheme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WHAT ARE THE KEY FEATURES OF CBILS?</a:t>
            </a:r>
          </a:p>
          <a:p>
            <a:endParaRPr lang="en-GB" sz="1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At the discretion of the lender, the scheme may be used for unsecured lending for facilities of £250k and under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For facilities above £250k, the scheme requires the lender to establish a lack or absence of security prior to businesses using CBILS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Primary Residential Property (PRP) cannot be taken as security under the scheme</a:t>
            </a:r>
          </a:p>
        </p:txBody>
      </p:sp>
    </p:spTree>
    <p:extLst>
      <p:ext uri="{BB962C8B-B14F-4D97-AF65-F5344CB8AC3E}">
        <p14:creationId xmlns:p14="http://schemas.microsoft.com/office/powerpoint/2010/main" val="19604515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Funding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Coronavirus Business Interruption Loan Scheme</a:t>
            </a:r>
          </a:p>
          <a:p>
            <a:endParaRPr lang="en-GB" sz="500" b="1" dirty="0" smtClean="0"/>
          </a:p>
          <a:p>
            <a:r>
              <a:rPr lang="en-GB" sz="2400" b="1" dirty="0" smtClean="0"/>
              <a:t>WHAT ARE THE KEY FEATURES OF CBILS?</a:t>
            </a:r>
          </a:p>
          <a:p>
            <a:endParaRPr lang="en-GB" sz="1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If the lender can offer finance on normal commercial terms without the need to make use of the scheme, they will do so</a:t>
            </a:r>
          </a:p>
          <a:p>
            <a:endParaRPr lang="en-GB" sz="5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PLEASE NOTE – It’s important that you are aware that you, the borrower, will always remain 100% liable for the debt.  The CBILS guarantee is to the lender, not you, the SME</a:t>
            </a:r>
          </a:p>
          <a:p>
            <a:endParaRPr lang="en-GB" sz="5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PLEASE NOTE – Currently some banks are seeking FULL personal guarantees</a:t>
            </a:r>
          </a:p>
        </p:txBody>
      </p:sp>
    </p:spTree>
    <p:extLst>
      <p:ext uri="{BB962C8B-B14F-4D97-AF65-F5344CB8AC3E}">
        <p14:creationId xmlns:p14="http://schemas.microsoft.com/office/powerpoint/2010/main" val="27375871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Funding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Coronavirus Business Interruption Loan Scheme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WHAT ARE THE KEY FEATURES OF CBILS?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To be eligible for a facility under CBILS, your business must: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Be UK based in its business activity with annual turnover of no more than £45m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Have a borrowing proposal which, were it not the COVID-19 pandemic, would be considered viable by the lender, and for which the lender believes the provision of finance will enable your business to trade out of any short-to-medium term difficulty</a:t>
            </a:r>
          </a:p>
          <a:p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553470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Funding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Coronavirus Business Interruption Loan Scheme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WHAT ARE THE KEY FEATURES OF CBILS?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To be eligible for a facility under CBILS, your business must understand that: 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If the lender can offer finance on normal commercial terms without the need to make use of the scheme, they will do so</a:t>
            </a:r>
          </a:p>
        </p:txBody>
      </p:sp>
    </p:spTree>
    <p:extLst>
      <p:ext uri="{BB962C8B-B14F-4D97-AF65-F5344CB8AC3E}">
        <p14:creationId xmlns:p14="http://schemas.microsoft.com/office/powerpoint/2010/main" val="18543671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Funding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Coronavirus Business Interruption Loan Scheme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WHAT ARE THE KEY FEATURES OF CBILS?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HOW CAN I ACCESS THE SCHEME?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CBILS is available through the British Business Bank’s 40+ accredited lenders.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In the first instance, businesses should approach their own provider – ideally via the lender’s 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They may also consider approaching other lenders if they are unable to access the finance they need</a:t>
            </a:r>
          </a:p>
        </p:txBody>
      </p:sp>
    </p:spTree>
    <p:extLst>
      <p:ext uri="{BB962C8B-B14F-4D97-AF65-F5344CB8AC3E}">
        <p14:creationId xmlns:p14="http://schemas.microsoft.com/office/powerpoint/2010/main" val="19836159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Funding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Coronavirus Business Interruption Loan Scheme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WHAT ARE THE KEY FEATURES OF CBILS?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HOW CAN I ACCESS THE SCHEME?</a:t>
            </a:r>
          </a:p>
          <a:p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Decision-making on whether you are eligible for CBILS is fully delegated to the 40+ accredited CBILS lenders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0000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Virtual housekeeping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2172920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Reliant on IT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Weekly webinars planned</a:t>
            </a:r>
            <a:endParaRPr lang="en-GB" sz="2400" b="1" dirty="0" smtClean="0"/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Fire alarms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Supporting slides</a:t>
            </a:r>
          </a:p>
          <a:p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167242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Funding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Coronavirus Business Interruption Loan Scheme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WHAT ARE THE KEY FEATURES OF CBILS?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ADDITIONAL APPLICATION NOTES</a:t>
            </a:r>
          </a:p>
          <a:p>
            <a:endParaRPr lang="en-GB" sz="2400" b="1" dirty="0"/>
          </a:p>
          <a:p>
            <a:r>
              <a:rPr lang="en-GB" sz="2400" b="1" dirty="0" smtClean="0"/>
              <a:t>Given there is likely to be a big demand for facilities once the scheme goes live:</a:t>
            </a:r>
          </a:p>
          <a:p>
            <a:endParaRPr lang="en-GB" sz="1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Consider applying via the lender’s website in the first instance.  Telephone lines are likely to be busy and branches may have limited capacity to handle enquiries due to social distancing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1972257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Funding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Coronavirus Business Interruption Loan Scheme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WHAT ARE THE KEY FEATURES OF CBILS?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ADDITIONAL APPLICATION NOTES</a:t>
            </a:r>
          </a:p>
          <a:p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Consider the urgency of your need – it is possible that some businesses may be looking for regular longer-term finance rather than “emergency” finance, and there may be other businesses with a more urgent need to speak with a lender</a:t>
            </a:r>
          </a:p>
        </p:txBody>
      </p:sp>
    </p:spTree>
    <p:extLst>
      <p:ext uri="{BB962C8B-B14F-4D97-AF65-F5344CB8AC3E}">
        <p14:creationId xmlns:p14="http://schemas.microsoft.com/office/powerpoint/2010/main" val="10474979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Funding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Coronavirus Business Interruption Loan Scheme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WILL I NEED SECURITY TO GET A CBILS-BACKED LOAN?</a:t>
            </a:r>
          </a:p>
          <a:p>
            <a:endParaRPr lang="en-GB" sz="24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b="1" dirty="0" smtClean="0"/>
              <a:t>At the discretion of the lender, the scheme may be used for unsecured lending for facilities of £250k and under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b="1" dirty="0" smtClean="0"/>
              <a:t>For facilities above £250k, it requires the lender to establish a lack or absence of security prior to businesses using CBILS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b="1" dirty="0" smtClean="0"/>
              <a:t>Primary Residential Property (PRP) cannot be taken as security under the scheme</a:t>
            </a:r>
            <a:endParaRPr lang="en-GB" sz="1000" b="1" dirty="0" smtClean="0"/>
          </a:p>
          <a:p>
            <a:endParaRPr lang="en-GB" sz="2400" b="1" dirty="0"/>
          </a:p>
          <a:p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52921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Funding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Coronavirus Business Interruption Loan Scheme</a:t>
            </a:r>
          </a:p>
          <a:p>
            <a:endParaRPr lang="en-GB" sz="1000" b="1" dirty="0" smtClean="0"/>
          </a:p>
          <a:p>
            <a:r>
              <a:rPr lang="en-GB" sz="2400" b="1" dirty="0" smtClean="0"/>
              <a:t>DO I NEED TO PROVIDE EVIDENCE THAT I HAVE A VIABLE BUSINESS?</a:t>
            </a:r>
          </a:p>
          <a:p>
            <a:endParaRPr lang="en-GB" sz="24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b="1" dirty="0" smtClean="0"/>
              <a:t>Yes. You must show in your borrowing proposal that, were it not for the COVID-19 pandemic, your business would be considered viable by the lender, and for which the lender believes the provision of finance will enable your business to trade out of any short-to-medium term difficulty</a:t>
            </a:r>
            <a:endParaRPr lang="en-GB" sz="2400" b="1" dirty="0"/>
          </a:p>
          <a:p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014611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Funding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HOW LONG WILL CBILS RUN FOR?</a:t>
            </a:r>
          </a:p>
          <a:p>
            <a:endParaRPr lang="en-GB" sz="1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CBILS will initially run for six month</a:t>
            </a:r>
          </a:p>
          <a:p>
            <a:endParaRPr lang="en-GB" sz="1500" b="1" dirty="0"/>
          </a:p>
          <a:p>
            <a:r>
              <a:rPr lang="en-GB" sz="2400" b="1" dirty="0" smtClean="0"/>
              <a:t>PERSONAL GUARANTEES</a:t>
            </a:r>
          </a:p>
          <a:p>
            <a:endParaRPr lang="en-GB" sz="1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If a lender makes a claim on the CBILS guarantee it will be after the lender has completed is normal recovery procedures (including realisation of any Personal Guarantees)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The CBILS guarantee covers 80% of the lenders post recoveries claim.  The lender will always suffer a 20% loss when claiming on the CBILS guarantee</a:t>
            </a:r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9332159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Funding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Further details at:</a:t>
            </a:r>
          </a:p>
          <a:p>
            <a:endParaRPr lang="en-GB" sz="2400" b="1" dirty="0"/>
          </a:p>
          <a:p>
            <a:endParaRPr lang="en-GB" sz="2400" b="1" dirty="0"/>
          </a:p>
          <a:p>
            <a:r>
              <a:rPr lang="en-GB" sz="2400" b="1" dirty="0"/>
              <a:t>www.british-business-bank.co.uk/CBILS</a:t>
            </a:r>
          </a:p>
          <a:p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40722194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51720" y="2409269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QUESTIONS &amp; ANSWERS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977902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Conclusion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916832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b="1" dirty="0" smtClean="0"/>
              <a:t>Unprecedented times for business</a:t>
            </a:r>
          </a:p>
          <a:p>
            <a:endParaRPr lang="en-GB" sz="2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b="1" dirty="0" smtClean="0"/>
              <a:t>Manage your cash carefully</a:t>
            </a:r>
          </a:p>
          <a:p>
            <a:endParaRPr lang="en-GB" sz="2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b="1" dirty="0" smtClean="0"/>
              <a:t>Act early</a:t>
            </a:r>
          </a:p>
          <a:p>
            <a:endParaRPr lang="en-GB" sz="2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b="1" dirty="0" smtClean="0"/>
              <a:t>Communicate with key stakeholders</a:t>
            </a:r>
          </a:p>
          <a:p>
            <a:endParaRPr lang="en-GB" sz="2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b="1" dirty="0" smtClean="0"/>
              <a:t>Consider your wellbeing</a:t>
            </a:r>
            <a:endParaRPr lang="en-GB" sz="1000" b="1" dirty="0" smtClean="0"/>
          </a:p>
        </p:txBody>
      </p:sp>
    </p:spTree>
    <p:extLst>
      <p:ext uri="{BB962C8B-B14F-4D97-AF65-F5344CB8AC3E}">
        <p14:creationId xmlns:p14="http://schemas.microsoft.com/office/powerpoint/2010/main" val="12642301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Future Albert Goodman Webinars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99592" y="1866304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b="1" dirty="0" smtClean="0"/>
              <a:t>Support </a:t>
            </a:r>
            <a:r>
              <a:rPr lang="en-GB" sz="2400" b="1" dirty="0" smtClean="0"/>
              <a:t>and tips for charities – 10am Wednesday 25 March</a:t>
            </a:r>
          </a:p>
          <a:p>
            <a:endParaRPr lang="en-GB" sz="2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b="1" dirty="0" smtClean="0"/>
              <a:t>Business guidance and tax breaks for farmers – 10am Thursday 26 March</a:t>
            </a:r>
          </a:p>
          <a:p>
            <a:endParaRPr lang="en-GB" sz="2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b="1" dirty="0" smtClean="0"/>
              <a:t>Weekly Business </a:t>
            </a:r>
            <a:r>
              <a:rPr lang="en-GB" sz="2400" b="1" smtClean="0"/>
              <a:t>Updates planned</a:t>
            </a:r>
            <a:endParaRPr lang="en-GB" sz="1000" b="1" dirty="0" smtClean="0"/>
          </a:p>
        </p:txBody>
      </p:sp>
    </p:spTree>
    <p:extLst>
      <p:ext uri="{BB962C8B-B14F-4D97-AF65-F5344CB8AC3E}">
        <p14:creationId xmlns:p14="http://schemas.microsoft.com/office/powerpoint/2010/main" val="39320894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83764"/>
          </a:xfrm>
          <a:prstGeom prst="rect">
            <a:avLst/>
          </a:prstGeom>
          <a:solidFill>
            <a:srgbClr val="31577A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617920"/>
            <a:ext cx="3733800" cy="359513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ourvis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2895600"/>
            <a:ext cx="5172940" cy="156972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51520" y="6430088"/>
            <a:ext cx="8511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>
                <a:solidFill>
                  <a:srgbClr val="3A3E3F"/>
                </a:solidFill>
              </a:rPr>
              <a:t>TAUNTON          BRIDGWATER           BURNHAM-ON-SEA           CHARD         WEDMORE          WESTON-SUPER-MARE        WEYMOUTH              YEOVIL </a:t>
            </a:r>
            <a:endParaRPr lang="en-US" sz="1100" dirty="0">
              <a:solidFill>
                <a:srgbClr val="3A3E3F"/>
              </a:solidFill>
            </a:endParaRPr>
          </a:p>
        </p:txBody>
      </p:sp>
      <p:pic>
        <p:nvPicPr>
          <p:cNvPr id="10" name="Picture 9" descr="Albert Goodman Logo White with Straplin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381000"/>
            <a:ext cx="3581400" cy="16105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Our assessment of the current situation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1938312"/>
            <a:ext cx="7560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Unprecedented, sudden impact on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Some closed, others facing uncertain 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Cash preservation - vs – cash circulation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Shortage of supply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New income streams being sought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Workforce being reduced or Furloughed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Uncertainty over length of disruption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Long and challenging period of recovery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Business confidence at rock bottom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Daily changes to Government support and tax regime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Concerns over well being of business leaders</a:t>
            </a:r>
          </a:p>
        </p:txBody>
      </p:sp>
    </p:spTree>
    <p:extLst>
      <p:ext uri="{BB962C8B-B14F-4D97-AF65-F5344CB8AC3E}">
        <p14:creationId xmlns:p14="http://schemas.microsoft.com/office/powerpoint/2010/main" val="3186060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Support available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2623552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Income or grants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Cost reduction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Debt deferral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Funding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84" y="184482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What type of support is available: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336365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Income or grants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2492896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Refers to “Furlough Leave”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Furlough is an American word used as we might use “leave” or “sabbatical”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We await full details of the scheme – these notes are based on the initial launch on Friday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Open initially for at least three months but extended “for longer if necessary”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84" y="184482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Coronavirus Job Retention Scheme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12742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9932" y="5229200"/>
            <a:ext cx="277230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Income or grants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2492896"/>
            <a:ext cx="756084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To be classed as on Furlough, the employee must be sent home</a:t>
            </a:r>
          </a:p>
          <a:p>
            <a:endParaRPr lang="en-GB" sz="1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It is not available to employers where the employee continues to work</a:t>
            </a:r>
          </a:p>
          <a:p>
            <a:endParaRPr lang="en-GB" sz="1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Applied to those employees who would have otherwise been laid off</a:t>
            </a:r>
          </a:p>
          <a:p>
            <a:endParaRPr lang="en-GB" sz="1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The employee is paid £x per [week/month] which equates to 80% of their normal gross basic salary or the cap of £2,500 per month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84" y="184482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Coronavirus Job Retention Scheme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462103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Income or grants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If the employer has a clause in the contract allowing the employer to either introduce lay off, or short time working, then no consent is required.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If the employer has no lay off clause in the contract, technically consent will be needed.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84" y="182566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Coronavirus Job Retention Scheme</a:t>
            </a:r>
            <a:endParaRPr lang="en-GB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2535287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DE0072"/>
                </a:solidFill>
              </a:rPr>
              <a:t>Is employee consent required?</a:t>
            </a:r>
            <a:endParaRPr lang="en-GB" sz="2400" b="1" dirty="0">
              <a:solidFill>
                <a:srgbClr val="DE0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278143"/>
      </p:ext>
    </p:extLst>
  </p:cSld>
  <p:clrMapOvr>
    <a:masterClrMapping/>
  </p:clrMapOvr>
</p:sld>
</file>

<file path=ppt/theme/theme1.xml><?xml version="1.0" encoding="utf-8"?>
<a:theme xmlns:a="http://schemas.openxmlformats.org/drawingml/2006/main" name="AG1055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41E7541E8F9B49A948FED34E8A2F8D" ma:contentTypeVersion="0" ma:contentTypeDescription="Create a new document." ma:contentTypeScope="" ma:versionID="dc17c235485b6b63d11fca2c7334366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67e30616eeadeb776f014c5fbcfd81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5895CB-6FFC-4215-BA8C-63193DFDD2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E62E6A-356D-4E20-A529-630078882C1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A6AB5DB-7659-4493-8500-6600BEF119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AG1055 Powerpoint Template</Template>
  <TotalTime>404</TotalTime>
  <Words>2497</Words>
  <Application>Microsoft Office PowerPoint</Application>
  <PresentationFormat>On-screen Show (4:3)</PresentationFormat>
  <Paragraphs>457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AG1055 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Clempson</dc:creator>
  <cp:lastModifiedBy>Kerry Hake</cp:lastModifiedBy>
  <cp:revision>48</cp:revision>
  <dcterms:created xsi:type="dcterms:W3CDTF">2017-08-08T09:07:45Z</dcterms:created>
  <dcterms:modified xsi:type="dcterms:W3CDTF">2020-03-24T14:02:16Z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0x0101002341E7541E8F9B49A948FED34E8A2F8D</vt:lpwstr>
  </property>
</Properties>
</file>