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</p:sldMasterIdLst>
  <p:sldIdLst>
    <p:sldId id="271" r:id="rId5"/>
    <p:sldId id="272" r:id="rId6"/>
    <p:sldId id="273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23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32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983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724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073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515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39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808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66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773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12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392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541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05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0041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7168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6964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431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6874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5203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1930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5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499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8923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1286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363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2167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3707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267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1167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5720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434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27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8393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932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0588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0714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7640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36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32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14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409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01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65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87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8F61E9D-3950-7044-A47B-943EA58C03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78253AA-1DBB-E24F-90CE-592E1BAA9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6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00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32004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dirty="0" smtClean="0">
                <a:solidFill>
                  <a:prstClr val="white"/>
                </a:solidFill>
              </a:rPr>
              <a:t>LIVE WEBINAR: 10.00AM – 25 MARCH 2020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336" y="2277198"/>
            <a:ext cx="8567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800" b="1" dirty="0" smtClean="0">
                <a:solidFill>
                  <a:prstClr val="white"/>
                </a:solidFill>
              </a:rPr>
              <a:t>COVID-19 AND YOUR CHARITY</a:t>
            </a:r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4038600"/>
            <a:ext cx="8784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600" dirty="0" smtClean="0">
                <a:solidFill>
                  <a:prstClr val="white"/>
                </a:solidFill>
              </a:rPr>
              <a:t>PRESENTED BY:</a:t>
            </a:r>
          </a:p>
          <a:p>
            <a:pPr algn="ctr" defTabSz="457200"/>
            <a:r>
              <a:rPr lang="en-US" sz="3600" dirty="0" smtClean="0">
                <a:solidFill>
                  <a:prstClr val="white"/>
                </a:solidFill>
              </a:rPr>
              <a:t>MICHELLE FERRIS ACA DCHA</a:t>
            </a:r>
          </a:p>
          <a:p>
            <a:pPr algn="ctr" defTabSz="457200"/>
            <a:r>
              <a:rPr lang="en-US" sz="3600" dirty="0" smtClean="0">
                <a:solidFill>
                  <a:prstClr val="white"/>
                </a:solidFill>
              </a:rPr>
              <a:t>HEAD OF CHARITIES AND CARE AT ALBERT GOODMAN </a:t>
            </a:r>
            <a:endParaRPr lang="en-US" sz="3600" dirty="0">
              <a:solidFill>
                <a:prstClr val="white"/>
              </a:solidFill>
            </a:endParaRPr>
          </a:p>
        </p:txBody>
      </p: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60648"/>
            <a:ext cx="3581400" cy="1610545"/>
          </a:xfrm>
          <a:prstGeom prst="rect">
            <a:avLst/>
          </a:prstGeom>
        </p:spPr>
      </p:pic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35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 smtClean="0">
                <a:solidFill>
                  <a:srgbClr val="DE0072"/>
                </a:solidFill>
              </a:rPr>
              <a:t>COVID-19 AND YOUR CHARITY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 smtClean="0">
                <a:solidFill>
                  <a:srgbClr val="31577A"/>
                </a:solidFill>
              </a:rPr>
              <a:t>Business rates holiday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2172920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Shops, restaurants, cafes, drinking establishments, cinemas and live music venues, assembly and leisure, hotels, guest &amp; boarding premises and self-catering accommodation. </a:t>
            </a:r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No need to take action.</a:t>
            </a:r>
          </a:p>
          <a:p>
            <a:pPr defTabSz="457200"/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Cash </a:t>
            </a:r>
            <a:r>
              <a:rPr lang="en-GB" sz="2400" b="1" dirty="0" smtClean="0">
                <a:solidFill>
                  <a:prstClr val="black"/>
                </a:solidFill>
              </a:rPr>
              <a:t>grant!</a:t>
            </a:r>
            <a:endParaRPr lang="en-GB" sz="2400" b="1" dirty="0" smtClean="0">
              <a:solidFill>
                <a:prstClr val="black"/>
              </a:solidFill>
            </a:endParaRPr>
          </a:p>
          <a:p>
            <a:pPr defTabSz="457200"/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20% discretionary.</a:t>
            </a:r>
          </a:p>
        </p:txBody>
      </p:sp>
    </p:spTree>
    <p:extLst>
      <p:ext uri="{BB962C8B-B14F-4D97-AF65-F5344CB8AC3E}">
        <p14:creationId xmlns:p14="http://schemas.microsoft.com/office/powerpoint/2010/main" val="245017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 smtClean="0">
                <a:solidFill>
                  <a:srgbClr val="DE0072"/>
                </a:solidFill>
              </a:rPr>
              <a:t>COVID-19 AND YOUR CHARITY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 smtClean="0">
                <a:solidFill>
                  <a:srgbClr val="31577A"/>
                </a:solidFill>
              </a:rPr>
              <a:t>CBILS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2172920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Coronavirus Business Interruption Loan Scheme.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Only available where &gt;50% of income generated from trading.</a:t>
            </a:r>
          </a:p>
          <a:p>
            <a:pPr defTabSz="457200"/>
            <a:endParaRPr lang="en-GB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98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 smtClean="0">
                <a:solidFill>
                  <a:srgbClr val="DE0072"/>
                </a:solidFill>
              </a:rPr>
              <a:t>COVID-19 AND YOUR CHARITY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 smtClean="0">
                <a:solidFill>
                  <a:srgbClr val="31577A"/>
                </a:solidFill>
              </a:rPr>
              <a:t>HMRC Time to Pay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2172920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Scaled up.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GB" sz="2400" b="1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Arrangements agreed on case by case basis.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GB" sz="2400" b="1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Could apply to VAT (post 30 June), PAYE &amp; NI.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GB" sz="2400" b="1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Tailored to individual circumstances and liabilities.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GB" sz="2400" b="1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0800 015 9559</a:t>
            </a:r>
          </a:p>
          <a:p>
            <a:pPr defTabSz="457200"/>
            <a:endParaRPr lang="en-GB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9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 smtClean="0">
                <a:solidFill>
                  <a:srgbClr val="DE0072"/>
                </a:solidFill>
              </a:rPr>
              <a:t>COVID-19 AND YOUR CHARITY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 smtClean="0">
                <a:solidFill>
                  <a:srgbClr val="31577A"/>
                </a:solidFill>
              </a:rPr>
              <a:t>Other support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2172920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Local umbrella charities – SPARK, Volunteer Centre Dorset, Voluntary Action North Somerset.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GB" sz="2400" b="1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NCVO website.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GB" sz="2400" b="1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Reallocating funds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Only consider where no other options available.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Must seek 3 permissions – Donor, Board and Charity Commission.</a:t>
            </a:r>
            <a:endParaRPr lang="en-GB" sz="2400" b="1" dirty="0">
              <a:solidFill>
                <a:prstClr val="black"/>
              </a:solidFill>
            </a:endParaRPr>
          </a:p>
          <a:p>
            <a:pPr defTabSz="457200"/>
            <a:endParaRPr lang="en-GB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27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 smtClean="0">
                <a:solidFill>
                  <a:srgbClr val="DE0072"/>
                </a:solidFill>
              </a:rPr>
              <a:t>COVID-19 AND YOUR CHARITY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 smtClean="0">
                <a:solidFill>
                  <a:srgbClr val="31577A"/>
                </a:solidFill>
              </a:rPr>
              <a:t>Governance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2172920"/>
            <a:ext cx="75608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Filing deadlines 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Charity Commission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Companies House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Meetings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Virtual – check constitution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AGM?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DOCUMENT EVERYTHING!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Delegating authority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Serious Incident Reporting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GB" sz="2400" b="1" dirty="0">
              <a:solidFill>
                <a:prstClr val="black"/>
              </a:solidFill>
            </a:endParaRPr>
          </a:p>
          <a:p>
            <a:pPr defTabSz="457200"/>
            <a:endParaRPr lang="en-GB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57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CHARITY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51720" y="2409269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QUESTIONS &amp; ANSWERS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086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 smtClean="0">
                <a:solidFill>
                  <a:srgbClr val="DE0072"/>
                </a:solidFill>
              </a:rPr>
              <a:t>COVID-19 AND YOUR CHARITY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 smtClean="0">
                <a:solidFill>
                  <a:srgbClr val="31577A"/>
                </a:solidFill>
              </a:rPr>
              <a:t>Format of webinar: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1988840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Introductions and welcome</a:t>
            </a:r>
          </a:p>
          <a:p>
            <a:pPr defTabSz="457200"/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Assessment on current position</a:t>
            </a:r>
          </a:p>
          <a:p>
            <a:pPr defTabSz="457200"/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Government support available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prstClr val="black"/>
                </a:solidFill>
              </a:rPr>
              <a:t>Other support</a:t>
            </a:r>
          </a:p>
          <a:p>
            <a:pPr defTabSz="457200"/>
            <a:endParaRPr lang="en-GB" sz="2400" b="1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Governance implications</a:t>
            </a:r>
          </a:p>
          <a:p>
            <a:pPr defTabSz="457200"/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Q&amp;A</a:t>
            </a:r>
          </a:p>
          <a:p>
            <a:pPr defTabSz="457200"/>
            <a:endParaRPr lang="en-GB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03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 smtClean="0">
                <a:solidFill>
                  <a:srgbClr val="DE0072"/>
                </a:solidFill>
              </a:rPr>
              <a:t>COVID-19 AND YOUR CHARITY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 smtClean="0">
                <a:solidFill>
                  <a:srgbClr val="31577A"/>
                </a:solidFill>
              </a:rPr>
              <a:t>Introductions and welcome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9984" y="4293095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Mix of charities and professional advisers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Varying degrees of impact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9984" y="2598003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Albert Goodman Head of Charities and Care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Trustee of two charities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9984" y="2060848"/>
            <a:ext cx="4699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b="1" dirty="0" smtClean="0">
                <a:solidFill>
                  <a:prstClr val="black"/>
                </a:solidFill>
              </a:rPr>
              <a:t>My role and experience: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1546" y="3752541"/>
            <a:ext cx="4699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b="1" dirty="0" smtClean="0">
                <a:solidFill>
                  <a:prstClr val="black"/>
                </a:solidFill>
              </a:rPr>
              <a:t>Our audience:</a:t>
            </a:r>
            <a:endParaRPr lang="en-GB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42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 smtClean="0">
                <a:solidFill>
                  <a:srgbClr val="DE0072"/>
                </a:solidFill>
              </a:rPr>
              <a:t>COVID-19 AND YOUR CHARITY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 smtClean="0">
                <a:solidFill>
                  <a:srgbClr val="31577A"/>
                </a:solidFill>
              </a:rPr>
              <a:t>Current position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2172920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Unprecedented position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Cash preservation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Increased need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Uncertainty over length of disruption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Government announced measures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“Key workers”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Charity Tax Group &amp; NCVO</a:t>
            </a:r>
          </a:p>
          <a:p>
            <a:pPr defTabSz="457200"/>
            <a:endParaRPr lang="en-GB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91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 smtClean="0">
                <a:solidFill>
                  <a:srgbClr val="DE0072"/>
                </a:solidFill>
              </a:rPr>
              <a:t>COVID-19 AND YOUR CHARITY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 smtClean="0">
                <a:solidFill>
                  <a:srgbClr val="31577A"/>
                </a:solidFill>
              </a:rPr>
              <a:t>Government support available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2172920"/>
            <a:ext cx="756084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prstClr val="black"/>
                </a:solidFill>
              </a:rPr>
              <a:t>Coronavirus Job Retention Scheme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GB" sz="2800" b="1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prstClr val="black"/>
                </a:solidFill>
              </a:rPr>
              <a:t>VAT deferral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GB" sz="2800" b="1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prstClr val="black"/>
                </a:solidFill>
              </a:rPr>
              <a:t>Business rates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GB" sz="2800" b="1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prstClr val="black"/>
                </a:solidFill>
              </a:rPr>
              <a:t>CBILS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GB" sz="2800" b="1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prstClr val="black"/>
                </a:solidFill>
              </a:rPr>
              <a:t>Time to pay</a:t>
            </a:r>
          </a:p>
          <a:p>
            <a:pPr defTabSz="457200"/>
            <a:endParaRPr lang="en-GB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9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 smtClean="0">
                <a:solidFill>
                  <a:srgbClr val="DE0072"/>
                </a:solidFill>
              </a:rPr>
              <a:t>COVID-19 AND YOUR CHARITY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 smtClean="0">
                <a:solidFill>
                  <a:srgbClr val="31577A"/>
                </a:solidFill>
              </a:rPr>
              <a:t>Coronavirus Job Retention Scheme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2172920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“Furloughed” workers.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Notify workers – is consent needed?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80% of gross salary covered to cap of £2,500/ month.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No requirement to top up the remaining 20%.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Pensions deductions and contributions continue.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Holiday entitlement continues to accrue.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Submit information through new HMRC portal.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Employee must not be able to work – remove access?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Can be backdated to 1 March.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Can be applied to zero hours workers.</a:t>
            </a:r>
            <a:endParaRPr lang="en-GB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96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 smtClean="0">
                <a:solidFill>
                  <a:srgbClr val="DE0072"/>
                </a:solidFill>
              </a:rPr>
              <a:t>COVID-19 AND YOUR CHARITY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 smtClean="0">
                <a:solidFill>
                  <a:srgbClr val="31577A"/>
                </a:solidFill>
              </a:rPr>
              <a:t>Coronavirus Job Retention Scheme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2356480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/>
              <a:t>If the employer has a clause in the contract allowing the employer to either introduce lay off, or short time working, then no consent is required.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/>
              <a:t>If the employer has no lay off clause in the contract, technically consent will be needed</a:t>
            </a:r>
            <a:r>
              <a:rPr lang="en-GB" sz="2400" b="1" dirty="0" smtClean="0"/>
              <a:t>.</a:t>
            </a:r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However, if an employee refuses to consent to be sent home on furlough, then they risk being made redundant.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The employer could make an employee redundant if they refuse, provided they have selected for it fairly.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584" y="182566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GB" sz="2800" b="1" dirty="0">
                <a:solidFill>
                  <a:srgbClr val="DE0072"/>
                </a:solidFill>
              </a:rPr>
              <a:t>Is employee consent required?</a:t>
            </a:r>
          </a:p>
        </p:txBody>
      </p:sp>
    </p:spTree>
    <p:extLst>
      <p:ext uri="{BB962C8B-B14F-4D97-AF65-F5344CB8AC3E}">
        <p14:creationId xmlns:p14="http://schemas.microsoft.com/office/powerpoint/2010/main" val="147611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 smtClean="0">
                <a:solidFill>
                  <a:srgbClr val="DE0072"/>
                </a:solidFill>
              </a:rPr>
              <a:t>COVID-19 AND YOUR CHARITY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 smtClean="0">
                <a:solidFill>
                  <a:srgbClr val="31577A"/>
                </a:solidFill>
              </a:rPr>
              <a:t>Coronavirus Job Retention Scheme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182566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b="1" dirty="0" smtClean="0">
                <a:solidFill>
                  <a:srgbClr val="DE0072"/>
                </a:solidFill>
              </a:rPr>
              <a:t>Process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9592" y="2492896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b="1" dirty="0" smtClean="0">
                <a:solidFill>
                  <a:prstClr val="black"/>
                </a:solidFill>
              </a:rPr>
              <a:t>The Government are setting up a portal but it is not up and running yet</a:t>
            </a:r>
          </a:p>
          <a:p>
            <a:pPr defTabSz="457200"/>
            <a:endParaRPr lang="en-GB" sz="2400" b="1" dirty="0" smtClean="0">
              <a:solidFill>
                <a:prstClr val="black"/>
              </a:solidFill>
            </a:endParaRPr>
          </a:p>
          <a:p>
            <a:pPr marL="457200" indent="-457200" defTabSz="457200">
              <a:buFontTx/>
              <a:buAutoNum type="arabicPeriod"/>
            </a:pPr>
            <a:r>
              <a:rPr lang="en-GB" sz="2400" b="1" dirty="0" smtClean="0">
                <a:solidFill>
                  <a:prstClr val="black"/>
                </a:solidFill>
              </a:rPr>
              <a:t>Select your employee for furlough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400" b="1" dirty="0" smtClean="0">
                <a:solidFill>
                  <a:prstClr val="black"/>
                </a:solidFill>
              </a:rPr>
              <a:t>Gain written consent to 80% pay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400" b="1" dirty="0" smtClean="0">
                <a:solidFill>
                  <a:prstClr val="black"/>
                </a:solidFill>
              </a:rPr>
              <a:t>Send the employee home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400" b="1" dirty="0" smtClean="0">
                <a:solidFill>
                  <a:prstClr val="black"/>
                </a:solidFill>
              </a:rPr>
              <a:t>Register for the furlough </a:t>
            </a:r>
            <a:r>
              <a:rPr lang="en-GB" sz="2400" b="1" dirty="0">
                <a:solidFill>
                  <a:prstClr val="black"/>
                </a:solidFill>
              </a:rPr>
              <a:t>p</a:t>
            </a:r>
            <a:r>
              <a:rPr lang="en-GB" sz="2400" b="1" dirty="0" smtClean="0">
                <a:solidFill>
                  <a:prstClr val="black"/>
                </a:solidFill>
              </a:rPr>
              <a:t>ay using the online registration portal (when up and running)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400" b="1" dirty="0" smtClean="0">
                <a:solidFill>
                  <a:prstClr val="black"/>
                </a:solidFill>
              </a:rPr>
              <a:t>First grants expected to be paid within weeks (by 30 April)</a:t>
            </a:r>
          </a:p>
        </p:txBody>
      </p:sp>
    </p:spTree>
    <p:extLst>
      <p:ext uri="{BB962C8B-B14F-4D97-AF65-F5344CB8AC3E}">
        <p14:creationId xmlns:p14="http://schemas.microsoft.com/office/powerpoint/2010/main" val="187558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 smtClean="0">
                <a:solidFill>
                  <a:srgbClr val="DE0072"/>
                </a:solidFill>
              </a:rPr>
              <a:t>COVID-19 AND YOUR CHARITY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 smtClean="0">
                <a:solidFill>
                  <a:srgbClr val="31577A"/>
                </a:solidFill>
              </a:rPr>
              <a:t>VAT Deferral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2172920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Any VAT quarter between 20 March and 30 June.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Payment due by 5 April 2021.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No election needed.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Must submit VAT returns as usual.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Cancel Direct Debits.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Refunds and reclaims will continue to be paid.</a:t>
            </a:r>
          </a:p>
        </p:txBody>
      </p:sp>
    </p:spTree>
    <p:extLst>
      <p:ext uri="{BB962C8B-B14F-4D97-AF65-F5344CB8AC3E}">
        <p14:creationId xmlns:p14="http://schemas.microsoft.com/office/powerpoint/2010/main" val="218558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1055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AG1055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AG1055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AG1055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632</Words>
  <Application>Microsoft Office PowerPoint</Application>
  <PresentationFormat>On-screen Show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AG1055 Powerpoint Template</vt:lpstr>
      <vt:lpstr>2_AG1055 Powerpoint Template</vt:lpstr>
      <vt:lpstr>1_AG1055 Powerpoint Template</vt:lpstr>
      <vt:lpstr>3_AG1055 Powerpoint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Oram</dc:creator>
  <cp:lastModifiedBy>Michelle Ferris</cp:lastModifiedBy>
  <cp:revision>12</cp:revision>
  <dcterms:created xsi:type="dcterms:W3CDTF">2018-05-09T07:37:27Z</dcterms:created>
  <dcterms:modified xsi:type="dcterms:W3CDTF">2020-03-25T08:07:36Z</dcterms:modified>
</cp:coreProperties>
</file>