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320" r:id="rId3"/>
    <p:sldId id="328" r:id="rId4"/>
    <p:sldId id="325" r:id="rId5"/>
    <p:sldId id="310" r:id="rId6"/>
    <p:sldId id="327" r:id="rId7"/>
    <p:sldId id="326" r:id="rId8"/>
    <p:sldId id="309" r:id="rId9"/>
    <p:sldId id="318" r:id="rId10"/>
    <p:sldId id="315" r:id="rId11"/>
    <p:sldId id="316" r:id="rId12"/>
    <p:sldId id="272" r:id="rId13"/>
    <p:sldId id="321" r:id="rId14"/>
    <p:sldId id="324" r:id="rId15"/>
    <p:sldId id="323" r:id="rId16"/>
    <p:sldId id="311" r:id="rId17"/>
    <p:sldId id="313" r:id="rId18"/>
    <p:sldId id="330" r:id="rId19"/>
    <p:sldId id="334" r:id="rId20"/>
    <p:sldId id="331" r:id="rId21"/>
    <p:sldId id="332" r:id="rId22"/>
    <p:sldId id="333" r:id="rId23"/>
    <p:sldId id="314" r:id="rId24"/>
    <p:sldId id="292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cky Carver" initials="VC" lastIdx="1" clrIdx="0"/>
  <p:cmAuthor id="1" name="Richard Taylor" initials="RT" lastIdx="1" clrIdx="1">
    <p:extLst>
      <p:ext uri="{19B8F6BF-5375-455C-9EA6-DF929625EA0E}">
        <p15:presenceInfo xmlns:p15="http://schemas.microsoft.com/office/powerpoint/2012/main" userId="S::Richard.Taylor@albertgoodman.co.uk::789efbc2-9da4-4995-ad4e-84df1e39a0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577A"/>
    <a:srgbClr val="3A3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1" autoAdjust="0"/>
  </p:normalViewPr>
  <p:slideViewPr>
    <p:cSldViewPr snapToObjects="1" showGuides="1">
      <p:cViewPr varScale="1">
        <p:scale>
          <a:sx n="67" d="100"/>
          <a:sy n="67" d="100"/>
        </p:scale>
        <p:origin x="1476" y="72"/>
      </p:cViewPr>
      <p:guideLst>
        <p:guide orient="horz" pos="2304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3C576-6394-448E-934E-DEAF32159B7E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7FB56-CB1D-450D-ACFA-5FF759C7E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4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would like to discuss any areas of the presentation or R&amp;D in general then feel free to ask questions now or</a:t>
            </a:r>
            <a:r>
              <a:rPr lang="en-GB" baseline="0" dirty="0"/>
              <a:t> come and see me after.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CF7D7-F361-4A6F-A264-9635327FD49A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1E9D-3950-7044-A47B-943EA58C0302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53AA-1DBB-E24F-90CE-592E1BAA96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t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b-kb.sage.com/portal/app/portlets/results/viewsolution.jsp?solutionid=200427112546520&amp;page=1&amp;position=1&amp;q=reverse%20charge%20ci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use-construction-industry-scheme-onlin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gov.uk/check-uk-vat-numbe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ov.uk/guidance/vat-reverse-charge-technical-guide" TargetMode="External"/><Relationship Id="rId4" Type="http://schemas.openxmlformats.org/officeDocument/2006/relationships/hyperlink" Target="https://www.gov.uk/guidance/vat-domestic-reverse-charge-for-building-and-construction-servic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ichard.taylor@albertgoodman.co.uk" TargetMode="Externa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475742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31577A"/>
                </a:solidFill>
              </a:rPr>
              <a:t>Richard Taylor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8255" y="2419016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1577A"/>
                </a:solidFill>
              </a:rPr>
              <a:t>VAT reverse charge for construction services from 1 March 2021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4453156"/>
            <a:ext cx="6096000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12" name="Picture 11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300" y="709676"/>
            <a:ext cx="3581400" cy="15627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606" y="662347"/>
            <a:ext cx="699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VAT and CIS registered supplier of services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1324759"/>
            <a:ext cx="8219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endParaRPr lang="en-GB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FAEB7A-A757-4D1F-9DE5-BF91B0B850BC}"/>
              </a:ext>
            </a:extLst>
          </p:cNvPr>
          <p:cNvSpPr txBox="1"/>
          <p:nvPr/>
        </p:nvSpPr>
        <p:spPr>
          <a:xfrm>
            <a:off x="817851" y="1366322"/>
            <a:ext cx="328323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Ask customer if they are VAT registered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A78DEBD-1156-443C-910A-31571B007EE1}"/>
              </a:ext>
            </a:extLst>
          </p:cNvPr>
          <p:cNvSpPr/>
          <p:nvPr/>
        </p:nvSpPr>
        <p:spPr>
          <a:xfrm>
            <a:off x="4287808" y="1634468"/>
            <a:ext cx="614361" cy="1488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F270BB-4D5A-4827-A3F0-B621F825846A}"/>
              </a:ext>
            </a:extLst>
          </p:cNvPr>
          <p:cNvSpPr txBox="1"/>
          <p:nvPr/>
        </p:nvSpPr>
        <p:spPr>
          <a:xfrm>
            <a:off x="4324470" y="185975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412A8-A3B5-4EF5-A7A2-814EAB2FE4B9}"/>
              </a:ext>
            </a:extLst>
          </p:cNvPr>
          <p:cNvSpPr txBox="1"/>
          <p:nvPr/>
        </p:nvSpPr>
        <p:spPr>
          <a:xfrm>
            <a:off x="5042914" y="1543114"/>
            <a:ext cx="30873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your normal invoice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BEAFA256-1591-4E22-968D-376469655F18}"/>
              </a:ext>
            </a:extLst>
          </p:cNvPr>
          <p:cNvSpPr/>
          <p:nvPr/>
        </p:nvSpPr>
        <p:spPr>
          <a:xfrm>
            <a:off x="2177544" y="2031616"/>
            <a:ext cx="72008" cy="25852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10B75C-786B-4A89-820C-AD3664605FFE}"/>
              </a:ext>
            </a:extLst>
          </p:cNvPr>
          <p:cNvSpPr txBox="1"/>
          <p:nvPr/>
        </p:nvSpPr>
        <p:spPr>
          <a:xfrm>
            <a:off x="817851" y="3294716"/>
            <a:ext cx="3268993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Decide if VAT would normally be charged on the work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85BD2C4-6532-4030-8233-E97901905649}"/>
              </a:ext>
            </a:extLst>
          </p:cNvPr>
          <p:cNvSpPr/>
          <p:nvPr/>
        </p:nvSpPr>
        <p:spPr>
          <a:xfrm>
            <a:off x="4254097" y="2599371"/>
            <a:ext cx="648072" cy="1482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FBB1F8-1606-4012-8A2E-DE05A9A6C889}"/>
              </a:ext>
            </a:extLst>
          </p:cNvPr>
          <p:cNvSpPr txBox="1"/>
          <p:nvPr/>
        </p:nvSpPr>
        <p:spPr>
          <a:xfrm>
            <a:off x="4287809" y="2810792"/>
            <a:ext cx="53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F8D050-129E-4340-94BD-F69BD7FC2D89}"/>
              </a:ext>
            </a:extLst>
          </p:cNvPr>
          <p:cNvSpPr txBox="1"/>
          <p:nvPr/>
        </p:nvSpPr>
        <p:spPr>
          <a:xfrm>
            <a:off x="5057157" y="2503611"/>
            <a:ext cx="305466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your normal invoice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AFC99597-CA5E-4FA9-B0CE-963716C76397}"/>
              </a:ext>
            </a:extLst>
          </p:cNvPr>
          <p:cNvSpPr/>
          <p:nvPr/>
        </p:nvSpPr>
        <p:spPr>
          <a:xfrm>
            <a:off x="2177480" y="3022647"/>
            <a:ext cx="45719" cy="2308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5A0515-EEDA-4569-A31D-16A9D4773F91}"/>
              </a:ext>
            </a:extLst>
          </p:cNvPr>
          <p:cNvSpPr txBox="1"/>
          <p:nvPr/>
        </p:nvSpPr>
        <p:spPr>
          <a:xfrm>
            <a:off x="828979" y="2331349"/>
            <a:ext cx="3292938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Ask customer if they are CIS registered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A304511F-CA42-4CF3-8708-4AE84DA13417}"/>
              </a:ext>
            </a:extLst>
          </p:cNvPr>
          <p:cNvSpPr/>
          <p:nvPr/>
        </p:nvSpPr>
        <p:spPr>
          <a:xfrm flipV="1">
            <a:off x="4221589" y="3544466"/>
            <a:ext cx="654588" cy="14417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2E0C79-2CF5-4BFE-BA84-B3561B2F5BDE}"/>
              </a:ext>
            </a:extLst>
          </p:cNvPr>
          <p:cNvSpPr txBox="1"/>
          <p:nvPr/>
        </p:nvSpPr>
        <p:spPr>
          <a:xfrm>
            <a:off x="4221589" y="369773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748930-180A-4495-B6FB-CF297361CB74}"/>
              </a:ext>
            </a:extLst>
          </p:cNvPr>
          <p:cNvSpPr txBox="1"/>
          <p:nvPr/>
        </p:nvSpPr>
        <p:spPr>
          <a:xfrm>
            <a:off x="5057157" y="3420341"/>
            <a:ext cx="3054665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your normal invoice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D84E7F0C-8CBA-4000-BBF1-E4B7AE54A7A7}"/>
              </a:ext>
            </a:extLst>
          </p:cNvPr>
          <p:cNvSpPr/>
          <p:nvPr/>
        </p:nvSpPr>
        <p:spPr>
          <a:xfrm>
            <a:off x="2203833" y="3941634"/>
            <a:ext cx="45719" cy="29280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96F22E-0AB2-4E66-AB4E-DF8A57BA7865}"/>
              </a:ext>
            </a:extLst>
          </p:cNvPr>
          <p:cNvSpPr txBox="1"/>
          <p:nvPr/>
        </p:nvSpPr>
        <p:spPr>
          <a:xfrm>
            <a:off x="828979" y="4890181"/>
            <a:ext cx="3292938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Ask customer if they are an end user or relevant intermediary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0576330-7AB5-4CAF-8D5F-FBC0B6A8B1AD}"/>
              </a:ext>
            </a:extLst>
          </p:cNvPr>
          <p:cNvSpPr/>
          <p:nvPr/>
        </p:nvSpPr>
        <p:spPr>
          <a:xfrm>
            <a:off x="4152099" y="5135400"/>
            <a:ext cx="856478" cy="1631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D5E1E7-522F-4AD8-9B3B-174FE9B327DA}"/>
              </a:ext>
            </a:extLst>
          </p:cNvPr>
          <p:cNvSpPr txBox="1"/>
          <p:nvPr/>
        </p:nvSpPr>
        <p:spPr>
          <a:xfrm>
            <a:off x="1045153" y="5904976"/>
            <a:ext cx="2828632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standard VAT invoice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A477BC-544A-4E04-99EA-050019B1C635}"/>
              </a:ext>
            </a:extLst>
          </p:cNvPr>
          <p:cNvSpPr txBox="1"/>
          <p:nvPr/>
        </p:nvSpPr>
        <p:spPr>
          <a:xfrm>
            <a:off x="828979" y="4259743"/>
            <a:ext cx="3292937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Does work fall within CIS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4F67E4BC-466D-4F49-9E1D-210CEB2B3BFF}"/>
              </a:ext>
            </a:extLst>
          </p:cNvPr>
          <p:cNvSpPr/>
          <p:nvPr/>
        </p:nvSpPr>
        <p:spPr>
          <a:xfrm flipH="1">
            <a:off x="2195724" y="4630248"/>
            <a:ext cx="45719" cy="2400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B46424-7861-4FB1-BC65-D1248FB1E870}"/>
              </a:ext>
            </a:extLst>
          </p:cNvPr>
          <p:cNvSpPr txBox="1"/>
          <p:nvPr/>
        </p:nvSpPr>
        <p:spPr>
          <a:xfrm>
            <a:off x="2332475" y="5491678"/>
            <a:ext cx="69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6E8E5D-1DE5-4724-940D-DDCAC9569DE9}"/>
              </a:ext>
            </a:extLst>
          </p:cNvPr>
          <p:cNvSpPr txBox="1"/>
          <p:nvPr/>
        </p:nvSpPr>
        <p:spPr>
          <a:xfrm>
            <a:off x="5038759" y="5033944"/>
            <a:ext cx="307306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Reverse charge invoice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5C7430-25B5-454B-8DBC-3D94E1201D41}"/>
              </a:ext>
            </a:extLst>
          </p:cNvPr>
          <p:cNvSpPr txBox="1"/>
          <p:nvPr/>
        </p:nvSpPr>
        <p:spPr>
          <a:xfrm>
            <a:off x="5057157" y="4234436"/>
            <a:ext cx="3073063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Issue standard VAT invoice</a:t>
            </a: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F14CD788-1F98-4351-AA74-35D2320E861C}"/>
              </a:ext>
            </a:extLst>
          </p:cNvPr>
          <p:cNvSpPr/>
          <p:nvPr/>
        </p:nvSpPr>
        <p:spPr>
          <a:xfrm flipV="1">
            <a:off x="4221589" y="4317314"/>
            <a:ext cx="654588" cy="16311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B5F20079-AB36-48EA-9051-0D252CA7FCE1}"/>
              </a:ext>
            </a:extLst>
          </p:cNvPr>
          <p:cNvSpPr/>
          <p:nvPr/>
        </p:nvSpPr>
        <p:spPr>
          <a:xfrm>
            <a:off x="2203833" y="5565955"/>
            <a:ext cx="45719" cy="29171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B952E0-5A46-4478-BCBB-8563CC0BFFB7}"/>
              </a:ext>
            </a:extLst>
          </p:cNvPr>
          <p:cNvSpPr txBox="1"/>
          <p:nvPr/>
        </p:nvSpPr>
        <p:spPr>
          <a:xfrm>
            <a:off x="4282323" y="4550027"/>
            <a:ext cx="596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BD005-B1F4-426E-B697-1EF37EFEFC74}"/>
              </a:ext>
            </a:extLst>
          </p:cNvPr>
          <p:cNvSpPr txBox="1"/>
          <p:nvPr/>
        </p:nvSpPr>
        <p:spPr>
          <a:xfrm>
            <a:off x="4353573" y="5444878"/>
            <a:ext cx="56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85125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606" y="662347"/>
            <a:ext cx="699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VAT and CIS registered recipient of services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10841" y="2774872"/>
            <a:ext cx="8219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1200"/>
              </a:spcAft>
            </a:pPr>
            <a:endParaRPr lang="en-GB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464B5-8B3A-409B-BC36-08529B4ABE93}"/>
              </a:ext>
            </a:extLst>
          </p:cNvPr>
          <p:cNvSpPr txBox="1"/>
          <p:nvPr/>
        </p:nvSpPr>
        <p:spPr>
          <a:xfrm>
            <a:off x="769876" y="2556345"/>
            <a:ext cx="2968299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Check if supplier is VAT &amp; CIS registered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6DF89A-63F5-4E2A-A7DE-23750A9A1D41}"/>
              </a:ext>
            </a:extLst>
          </p:cNvPr>
          <p:cNvSpPr txBox="1"/>
          <p:nvPr/>
        </p:nvSpPr>
        <p:spPr>
          <a:xfrm>
            <a:off x="795853" y="1573485"/>
            <a:ext cx="2956355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Decide if the work would attract VAT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B07E49F-BF03-466E-87AC-275C6FFC94C6}"/>
              </a:ext>
            </a:extLst>
          </p:cNvPr>
          <p:cNvSpPr/>
          <p:nvPr/>
        </p:nvSpPr>
        <p:spPr>
          <a:xfrm>
            <a:off x="2218295" y="2252248"/>
            <a:ext cx="72009" cy="21610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A3AC661-0C08-4D21-9ECF-0A91A9CABBD1}"/>
              </a:ext>
            </a:extLst>
          </p:cNvPr>
          <p:cNvSpPr/>
          <p:nvPr/>
        </p:nvSpPr>
        <p:spPr>
          <a:xfrm>
            <a:off x="3779911" y="1835406"/>
            <a:ext cx="648791" cy="12680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2D7843-CE77-4E77-9A5C-9BF1FA2F9912}"/>
              </a:ext>
            </a:extLst>
          </p:cNvPr>
          <p:cNvSpPr txBox="1"/>
          <p:nvPr/>
        </p:nvSpPr>
        <p:spPr>
          <a:xfrm>
            <a:off x="3864684" y="201635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DACCA-5C89-4BA7-AB28-1C3C9E87B02E}"/>
              </a:ext>
            </a:extLst>
          </p:cNvPr>
          <p:cNvSpPr txBox="1"/>
          <p:nvPr/>
        </p:nvSpPr>
        <p:spPr>
          <a:xfrm>
            <a:off x="4495460" y="1414771"/>
            <a:ext cx="360990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Reverse charge not applicable, normal invoices should be issued by supplier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6436374-B1CA-4B2F-9C4A-F8E0F3CCA440}"/>
              </a:ext>
            </a:extLst>
          </p:cNvPr>
          <p:cNvSpPr/>
          <p:nvPr/>
        </p:nvSpPr>
        <p:spPr>
          <a:xfrm>
            <a:off x="3807492" y="2906228"/>
            <a:ext cx="64879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1D040C-1D03-495E-B043-907C15721181}"/>
              </a:ext>
            </a:extLst>
          </p:cNvPr>
          <p:cNvSpPr txBox="1"/>
          <p:nvPr/>
        </p:nvSpPr>
        <p:spPr>
          <a:xfrm>
            <a:off x="4474555" y="2488063"/>
            <a:ext cx="3630807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Reverse charge not applicable, normal invoices should be issued by supplier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EAB2F8-B999-4EEB-AA7A-FE7C19E09371}"/>
              </a:ext>
            </a:extLst>
          </p:cNvPr>
          <p:cNvSpPr txBox="1"/>
          <p:nvPr/>
        </p:nvSpPr>
        <p:spPr>
          <a:xfrm>
            <a:off x="3900464" y="3035589"/>
            <a:ext cx="50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156BE0-B5E8-4EEF-8A18-EE5C55D0B418}"/>
              </a:ext>
            </a:extLst>
          </p:cNvPr>
          <p:cNvSpPr txBox="1"/>
          <p:nvPr/>
        </p:nvSpPr>
        <p:spPr>
          <a:xfrm>
            <a:off x="769875" y="3558108"/>
            <a:ext cx="3021585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Decide if the work is covered by CIS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0A3979E2-88EF-4FD8-BD7D-9E85D527DE17}"/>
              </a:ext>
            </a:extLst>
          </p:cNvPr>
          <p:cNvSpPr/>
          <p:nvPr/>
        </p:nvSpPr>
        <p:spPr>
          <a:xfrm flipH="1">
            <a:off x="2174042" y="3219125"/>
            <a:ext cx="116262" cy="2779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1F9A6F-0D92-4C6A-B14F-5EA4E92DD691}"/>
              </a:ext>
            </a:extLst>
          </p:cNvPr>
          <p:cNvSpPr txBox="1"/>
          <p:nvPr/>
        </p:nvSpPr>
        <p:spPr>
          <a:xfrm>
            <a:off x="4474556" y="3497086"/>
            <a:ext cx="3630807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Reverse charge not applicable, normal VAT invoices should be issued by supplier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58F4F23-29B5-491E-ACDB-30924571AA30}"/>
              </a:ext>
            </a:extLst>
          </p:cNvPr>
          <p:cNvSpPr/>
          <p:nvPr/>
        </p:nvSpPr>
        <p:spPr>
          <a:xfrm>
            <a:off x="3807492" y="3854837"/>
            <a:ext cx="597746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1DAD75-7F68-407B-8A8D-6747796CBA9D}"/>
              </a:ext>
            </a:extLst>
          </p:cNvPr>
          <p:cNvSpPr txBox="1"/>
          <p:nvPr/>
        </p:nvSpPr>
        <p:spPr>
          <a:xfrm>
            <a:off x="3920490" y="3952088"/>
            <a:ext cx="49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10AE32-8B0B-4BD1-8359-D3750BBAF92B}"/>
              </a:ext>
            </a:extLst>
          </p:cNvPr>
          <p:cNvSpPr txBox="1"/>
          <p:nvPr/>
        </p:nvSpPr>
        <p:spPr>
          <a:xfrm>
            <a:off x="769876" y="4617681"/>
            <a:ext cx="302158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Decide if you are an end user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C61E3836-BE2D-402F-80C2-26005141DA10}"/>
              </a:ext>
            </a:extLst>
          </p:cNvPr>
          <p:cNvSpPr/>
          <p:nvPr/>
        </p:nvSpPr>
        <p:spPr>
          <a:xfrm>
            <a:off x="2182291" y="4226506"/>
            <a:ext cx="108013" cy="34694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B5C25F89-D7A0-4D68-B5AF-ECD0FD2EE5FB}"/>
              </a:ext>
            </a:extLst>
          </p:cNvPr>
          <p:cNvSpPr/>
          <p:nvPr/>
        </p:nvSpPr>
        <p:spPr>
          <a:xfrm>
            <a:off x="3791462" y="4729163"/>
            <a:ext cx="576064" cy="960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BE9A75-8F05-44E8-8B0D-26A6AEC45A2F}"/>
              </a:ext>
            </a:extLst>
          </p:cNvPr>
          <p:cNvSpPr txBox="1"/>
          <p:nvPr/>
        </p:nvSpPr>
        <p:spPr>
          <a:xfrm>
            <a:off x="2334011" y="5014580"/>
            <a:ext cx="49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2A155B-9756-480D-B5AA-1D0CF537894A}"/>
              </a:ext>
            </a:extLst>
          </p:cNvPr>
          <p:cNvSpPr txBox="1"/>
          <p:nvPr/>
        </p:nvSpPr>
        <p:spPr>
          <a:xfrm>
            <a:off x="769876" y="5405667"/>
            <a:ext cx="2968299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Tell your supplier and they should issue a normal VAT invoice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572DA363-48B2-4C18-8B29-B30B20289B29}"/>
              </a:ext>
            </a:extLst>
          </p:cNvPr>
          <p:cNvSpPr/>
          <p:nvPr/>
        </p:nvSpPr>
        <p:spPr>
          <a:xfrm>
            <a:off x="2218295" y="5008624"/>
            <a:ext cx="89426" cy="3406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6FD3DF-DDA2-491D-BFDA-575D75215525}"/>
              </a:ext>
            </a:extLst>
          </p:cNvPr>
          <p:cNvSpPr txBox="1"/>
          <p:nvPr/>
        </p:nvSpPr>
        <p:spPr>
          <a:xfrm>
            <a:off x="4456282" y="4532211"/>
            <a:ext cx="3649081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should receive a reverse charge invoice without a VAT charge from your supplier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8AE1C6-7BDA-4580-BB26-FE2F1F252ACD}"/>
              </a:ext>
            </a:extLst>
          </p:cNvPr>
          <p:cNvSpPr txBox="1"/>
          <p:nvPr/>
        </p:nvSpPr>
        <p:spPr>
          <a:xfrm>
            <a:off x="3849176" y="4975216"/>
            <a:ext cx="607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89222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319" y="43951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Examples of how Reverse charge works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F316C6-4F4D-4975-AEA6-54B621F81687}"/>
              </a:ext>
            </a:extLst>
          </p:cNvPr>
          <p:cNvSpPr txBox="1"/>
          <p:nvPr/>
        </p:nvSpPr>
        <p:spPr>
          <a:xfrm>
            <a:off x="1475656" y="1395070"/>
            <a:ext cx="244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VAT and CIS registered sub-contract roofer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1D4A392-C4DC-44E6-B611-F2A6164AEFB3}"/>
              </a:ext>
            </a:extLst>
          </p:cNvPr>
          <p:cNvSpPr/>
          <p:nvPr/>
        </p:nvSpPr>
        <p:spPr>
          <a:xfrm>
            <a:off x="2198626" y="2047701"/>
            <a:ext cx="72008" cy="11460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68F2D-59D0-4FBA-9994-DEF9622E0CFA}"/>
              </a:ext>
            </a:extLst>
          </p:cNvPr>
          <p:cNvSpPr txBox="1"/>
          <p:nvPr/>
        </p:nvSpPr>
        <p:spPr>
          <a:xfrm>
            <a:off x="277639" y="2107047"/>
            <a:ext cx="1873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Subbie does work of £50,000 for main contactor on shop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EC1B07-1C29-4F96-ADD9-448C4DAE4A5E}"/>
              </a:ext>
            </a:extLst>
          </p:cNvPr>
          <p:cNvSpPr txBox="1"/>
          <p:nvPr/>
        </p:nvSpPr>
        <p:spPr>
          <a:xfrm>
            <a:off x="1001756" y="3279239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VAT &amp; CIS registered main contractor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0C5EA5A-BED6-48D1-A438-B84AB8E6D779}"/>
              </a:ext>
            </a:extLst>
          </p:cNvPr>
          <p:cNvSpPr/>
          <p:nvPr/>
        </p:nvSpPr>
        <p:spPr>
          <a:xfrm>
            <a:off x="2198626" y="3988539"/>
            <a:ext cx="45719" cy="130080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6A04F-CC92-4CEF-9591-C99DF8FA7868}"/>
              </a:ext>
            </a:extLst>
          </p:cNvPr>
          <p:cNvSpPr txBox="1"/>
          <p:nvPr/>
        </p:nvSpPr>
        <p:spPr>
          <a:xfrm>
            <a:off x="1212645" y="538580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Retail company who will occupy shop – retailer is end user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55CB6-CAB9-46FA-9AFE-368425CA032B}"/>
              </a:ext>
            </a:extLst>
          </p:cNvPr>
          <p:cNvSpPr txBox="1"/>
          <p:nvPr/>
        </p:nvSpPr>
        <p:spPr>
          <a:xfrm>
            <a:off x="215857" y="3963604"/>
            <a:ext cx="1873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Main contractor contacts with retailer to build shop for £500,000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BA74D-D0C2-4D41-AAFF-F478399EA682}"/>
              </a:ext>
            </a:extLst>
          </p:cNvPr>
          <p:cNvSpPr txBox="1"/>
          <p:nvPr/>
        </p:nvSpPr>
        <p:spPr>
          <a:xfrm>
            <a:off x="4644145" y="1171049"/>
            <a:ext cx="4139952" cy="2308324"/>
          </a:xfrm>
          <a:prstGeom prst="rect">
            <a:avLst/>
          </a:prstGeom>
          <a:noFill/>
          <a:ln>
            <a:solidFill>
              <a:srgbClr val="31577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VAT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CIS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VAT chargeable on work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Is service reported in CIS -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end user -N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Reverse charge applies </a:t>
            </a:r>
          </a:p>
          <a:p>
            <a:r>
              <a:rPr lang="en-GB" dirty="0"/>
              <a:t>Sub-contractor issues reverse charge invoice for £50,000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4DD4CD8-471B-48F3-AD9A-A414A5019382}"/>
              </a:ext>
            </a:extLst>
          </p:cNvPr>
          <p:cNvCxnSpPr>
            <a:cxnSpLocks/>
          </p:cNvCxnSpPr>
          <p:nvPr/>
        </p:nvCxnSpPr>
        <p:spPr>
          <a:xfrm flipH="1">
            <a:off x="2699792" y="2562938"/>
            <a:ext cx="1656184" cy="196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174A348-3BE4-4BED-866B-3CA6698A7E10}"/>
              </a:ext>
            </a:extLst>
          </p:cNvPr>
          <p:cNvSpPr txBox="1"/>
          <p:nvPr/>
        </p:nvSpPr>
        <p:spPr>
          <a:xfrm>
            <a:off x="4644145" y="3539143"/>
            <a:ext cx="4118133" cy="2308324"/>
          </a:xfrm>
          <a:prstGeom prst="rect">
            <a:avLst/>
          </a:prstGeom>
          <a:noFill/>
          <a:ln>
            <a:solidFill>
              <a:srgbClr val="31577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VAT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CIS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VAT chargeable on work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Is service reported in CIS -Y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end user -Y</a:t>
            </a:r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Reverse charge  does not apply</a:t>
            </a:r>
          </a:p>
          <a:p>
            <a:r>
              <a:rPr lang="en-GB" dirty="0"/>
              <a:t>Main contractor invoices retailer for £500,00 plus £100,000 VAT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A862124-01D8-4358-96AD-646E41FD0C44}"/>
              </a:ext>
            </a:extLst>
          </p:cNvPr>
          <p:cNvCxnSpPr>
            <a:cxnSpLocks/>
          </p:cNvCxnSpPr>
          <p:nvPr/>
        </p:nvCxnSpPr>
        <p:spPr>
          <a:xfrm flipH="1">
            <a:off x="2509887" y="4709586"/>
            <a:ext cx="1846089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74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319" y="43951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Examples of how Reverse charge works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FF316C6-4F4D-4975-AEA6-54B621F81687}"/>
              </a:ext>
            </a:extLst>
          </p:cNvPr>
          <p:cNvSpPr txBox="1"/>
          <p:nvPr/>
        </p:nvSpPr>
        <p:spPr>
          <a:xfrm>
            <a:off x="1174540" y="2039686"/>
            <a:ext cx="244551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VAT and CIS registered sub contract roofer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1D4A392-C4DC-44E6-B611-F2A6164AEFB3}"/>
              </a:ext>
            </a:extLst>
          </p:cNvPr>
          <p:cNvSpPr/>
          <p:nvPr/>
        </p:nvSpPr>
        <p:spPr>
          <a:xfrm>
            <a:off x="2323276" y="2753544"/>
            <a:ext cx="72008" cy="11460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68F2D-59D0-4FBA-9994-DEF9622E0CFA}"/>
              </a:ext>
            </a:extLst>
          </p:cNvPr>
          <p:cNvSpPr txBox="1"/>
          <p:nvPr/>
        </p:nvSpPr>
        <p:spPr>
          <a:xfrm>
            <a:off x="457200" y="1172164"/>
            <a:ext cx="394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Where work of £50,000 is done on main contactors own head office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EC1B07-1C29-4F96-ADD9-448C4DAE4A5E}"/>
              </a:ext>
            </a:extLst>
          </p:cNvPr>
          <p:cNvSpPr txBox="1"/>
          <p:nvPr/>
        </p:nvSpPr>
        <p:spPr>
          <a:xfrm>
            <a:off x="1027132" y="3986827"/>
            <a:ext cx="25922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VAT &amp; CIS registered main contractor – not making onward supply of roofing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BA74D-D0C2-4D41-AAFF-F478399EA682}"/>
              </a:ext>
            </a:extLst>
          </p:cNvPr>
          <p:cNvSpPr txBox="1"/>
          <p:nvPr/>
        </p:nvSpPr>
        <p:spPr>
          <a:xfrm>
            <a:off x="4308903" y="1458486"/>
            <a:ext cx="4139952" cy="3170099"/>
          </a:xfrm>
          <a:prstGeom prst="rect">
            <a:avLst/>
          </a:prstGeom>
          <a:noFill/>
          <a:ln>
            <a:solidFill>
              <a:srgbClr val="31577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VAT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CIS </a:t>
            </a:r>
            <a:r>
              <a:rPr lang="en-GB" dirty="0" err="1"/>
              <a:t>regd</a:t>
            </a:r>
            <a:r>
              <a:rPr lang="en-GB" dirty="0"/>
              <a:t>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VAT chargeable on work – 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Is service reported in CIS -Y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Customer end user –Y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Reverse charge does not apply </a:t>
            </a:r>
          </a:p>
          <a:p>
            <a:endParaRPr lang="en-GB" sz="1000" dirty="0"/>
          </a:p>
          <a:p>
            <a:r>
              <a:rPr lang="en-GB" dirty="0"/>
              <a:t>Sub-contractor issues VAT invoice for £50,000 plus £10,000 VAT (VAT value declared in box 1 of VAT return and net value in box 6 of VAT return)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4DD4CD8-471B-48F3-AD9A-A414A5019382}"/>
              </a:ext>
            </a:extLst>
          </p:cNvPr>
          <p:cNvCxnSpPr>
            <a:cxnSpLocks/>
          </p:cNvCxnSpPr>
          <p:nvPr/>
        </p:nvCxnSpPr>
        <p:spPr>
          <a:xfrm flipH="1">
            <a:off x="2635960" y="3452263"/>
            <a:ext cx="1656184" cy="196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CDAD0B-FC97-4A5F-B145-7E2DAC5FA32B}"/>
              </a:ext>
            </a:extLst>
          </p:cNvPr>
          <p:cNvSpPr txBox="1"/>
          <p:nvPr/>
        </p:nvSpPr>
        <p:spPr>
          <a:xfrm>
            <a:off x="3347864" y="5062259"/>
            <a:ext cx="2893069" cy="1200329"/>
          </a:xfrm>
          <a:prstGeom prst="rect">
            <a:avLst/>
          </a:prstGeom>
          <a:noFill/>
          <a:ln>
            <a:solidFill>
              <a:srgbClr val="31577A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Main contractor is end user as they are not making an onward supply of the roofing services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B809F2-8DF8-4480-80B4-804AF4ED5DA0}"/>
              </a:ext>
            </a:extLst>
          </p:cNvPr>
          <p:cNvCxnSpPr>
            <a:cxnSpLocks/>
          </p:cNvCxnSpPr>
          <p:nvPr/>
        </p:nvCxnSpPr>
        <p:spPr>
          <a:xfrm flipV="1">
            <a:off x="2395284" y="4910157"/>
            <a:ext cx="0" cy="80440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A4A7B8-E9C6-4604-B6B0-4EB632E24443}"/>
              </a:ext>
            </a:extLst>
          </p:cNvPr>
          <p:cNvCxnSpPr>
            <a:cxnSpLocks/>
          </p:cNvCxnSpPr>
          <p:nvPr/>
        </p:nvCxnSpPr>
        <p:spPr>
          <a:xfrm>
            <a:off x="2395284" y="5709515"/>
            <a:ext cx="867819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6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268" y="509385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Simplifications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4E5C0F-5781-48F7-889B-8A8D604A9C72}"/>
              </a:ext>
            </a:extLst>
          </p:cNvPr>
          <p:cNvSpPr txBox="1"/>
          <p:nvPr/>
        </p:nvSpPr>
        <p:spPr>
          <a:xfrm>
            <a:off x="728961" y="1348904"/>
            <a:ext cx="7200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If a supply has a reverse charge element exceeding 5% of total value the whole supply will be subject to the domestic reverse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r>
              <a:rPr lang="en-GB" sz="2000" dirty="0"/>
              <a:t>      If the reverse charge element is 5% or less it can be ignored</a:t>
            </a:r>
          </a:p>
          <a:p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Where there has already been a reverse charge service between two parties on a construction site they can agree that any subsequent construction supplies between them on that site are also treated as reverse charge services</a:t>
            </a:r>
          </a:p>
          <a:p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If there is doubt whether work falls within the definition of a specified service, as long as the recipient is VAT registered and the payments are subject to CIS, the reverse charge should apply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44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268" y="509385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Specific circumstances to be aware of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4E5C0F-5781-48F7-889B-8A8D604A9C72}"/>
              </a:ext>
            </a:extLst>
          </p:cNvPr>
          <p:cNvSpPr txBox="1"/>
          <p:nvPr/>
        </p:nvSpPr>
        <p:spPr>
          <a:xfrm>
            <a:off x="728961" y="1119447"/>
            <a:ext cx="72008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Supply and fix – if provided at same time and on same site reverse charge applies to both (subject to 5% test)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Separate contracts for labour &amp; materials - if provided at same time and on same site reverse charge applies to both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Where goods not ordinarily incorporated into new house are supplied and installed in new build housing the reverse charge does not apply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Where goods not ordinarily incorporated into new house are supplied and installed as part of a residential conversion or refurbishment the reverse charge does apply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Scaffolding hire &amp; erection etc is within CIS and reverse charge when standard rated. For new build houses reverse charge applies to hire (S/R) but not erection/dismantling (Z/R) when separately charged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sz="20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257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CA527ED5-4C93-4376-A33B-F83E3C455F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343" y="850597"/>
            <a:ext cx="4256721" cy="53960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54493E-9DEF-49A4-95D7-B80603E1244C}"/>
              </a:ext>
            </a:extLst>
          </p:cNvPr>
          <p:cNvSpPr txBox="1"/>
          <p:nvPr/>
        </p:nvSpPr>
        <p:spPr>
          <a:xfrm>
            <a:off x="5318968" y="1350432"/>
            <a:ext cx="33843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Reverse charge invoice must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Sequential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Date of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Name, address &amp; VAT number of supplier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Name &amp; address of customer e.g. main contractor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Description of services provided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value of work at different VAT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VAT rate applicable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VAT amount due on reverse charge (not compulsory)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total amount payable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statement that the reverse charge applies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C16049-D095-4E8C-B13A-CE89A2DE6CCF}"/>
              </a:ext>
            </a:extLst>
          </p:cNvPr>
          <p:cNvSpPr txBox="1"/>
          <p:nvPr/>
        </p:nvSpPr>
        <p:spPr>
          <a:xfrm>
            <a:off x="666254" y="27502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Reverse charge invoices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230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571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3A3E3F"/>
              </a:solidFill>
            </a:endParaRPr>
          </a:p>
          <a:p>
            <a:endParaRPr lang="en-US" dirty="0">
              <a:solidFill>
                <a:srgbClr val="3A3E3F"/>
              </a:solidFill>
            </a:endParaRPr>
          </a:p>
          <a:p>
            <a:endParaRPr lang="en-US" dirty="0">
              <a:solidFill>
                <a:srgbClr val="3A3E3F"/>
              </a:solidFill>
            </a:endParaRPr>
          </a:p>
          <a:p>
            <a:endParaRPr lang="en-US" dirty="0">
              <a:solidFill>
                <a:srgbClr val="3A3E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7039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Transition/Cut off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47F10C5-18AC-4B2D-979C-FFC0D50CF25F}"/>
              </a:ext>
            </a:extLst>
          </p:cNvPr>
          <p:cNvSpPr/>
          <p:nvPr/>
        </p:nvSpPr>
        <p:spPr>
          <a:xfrm>
            <a:off x="457200" y="1119447"/>
            <a:ext cx="75711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Invoices</a:t>
            </a:r>
          </a:p>
          <a:p>
            <a:r>
              <a:rPr lang="en-GB" sz="2000" dirty="0"/>
              <a:t>Where VAT invoices have been issued the following applies:</a:t>
            </a:r>
          </a:p>
          <a:p>
            <a:endParaRPr lang="en-GB" sz="2000" dirty="0"/>
          </a:p>
          <a:p>
            <a:r>
              <a:rPr lang="en-GB" sz="2000" dirty="0"/>
              <a:t>Invoice issued before 1 March 2021 use normal VAT rules</a:t>
            </a:r>
          </a:p>
          <a:p>
            <a:r>
              <a:rPr lang="en-GB" sz="2000" dirty="0"/>
              <a:t>Invoice issued on or after 1 March 2021 apply reverse charge rules</a:t>
            </a:r>
          </a:p>
          <a:p>
            <a:endParaRPr lang="en-GB" sz="2000" dirty="0"/>
          </a:p>
          <a:p>
            <a:r>
              <a:rPr lang="en-GB" sz="2000" b="1" dirty="0"/>
              <a:t>For self billed invoices or authenticated receipts</a:t>
            </a:r>
          </a:p>
          <a:p>
            <a:r>
              <a:rPr lang="en-GB" sz="2000" dirty="0"/>
              <a:t>Where payments are due on supplies entered into your accounting system before 1 March 2021, but paid on or after 1 March 2021 the following applies: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69F0D16E-513E-401C-8F51-C9730BDB9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89591"/>
              </p:ext>
            </p:extLst>
          </p:nvPr>
        </p:nvGraphicFramePr>
        <p:xfrm>
          <a:off x="457200" y="4276615"/>
          <a:ext cx="7571184" cy="1918126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2746648">
                  <a:extLst>
                    <a:ext uri="{9D8B030D-6E8A-4147-A177-3AD203B41FA5}">
                      <a16:colId xmlns:a16="http://schemas.microsoft.com/office/drawing/2014/main" val="1988497819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78405987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590570578"/>
                    </a:ext>
                  </a:extLst>
                </a:gridCol>
              </a:tblGrid>
              <a:tr h="77533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Date entered into accounting system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Date payment made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VAT treatment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56047"/>
                  </a:ext>
                </a:extLst>
              </a:tr>
              <a:tr h="380932">
                <a:tc>
                  <a:txBody>
                    <a:bodyPr/>
                    <a:lstStyle/>
                    <a:p>
                      <a:r>
                        <a:rPr lang="en-GB" dirty="0"/>
                        <a:t>Before 1 March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On or before 31 May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Normal rules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540638"/>
                  </a:ext>
                </a:extLst>
              </a:tr>
              <a:tr h="3809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Before 1 March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On or after 1 June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Reverse charge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82048"/>
                  </a:ext>
                </a:extLst>
              </a:tr>
              <a:tr h="380932">
                <a:tc>
                  <a:txBody>
                    <a:bodyPr/>
                    <a:lstStyle/>
                    <a:p>
                      <a:r>
                        <a:rPr lang="en-GB" dirty="0"/>
                        <a:t>On or after 1 March 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On or after 1 March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Reverse charge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25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50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715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Sub-contractors may be in a repayment situation so monthly returns may be beneficial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Cash Accounting does not apply to reverse charge invoices – they should be declared on the VAT return based on payment 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Reverse charge supplies are excluded from the Flat Rate Scheme – this may have an impact as VAT will not be reclaimable of costs associated with making reverse charge supplies</a:t>
            </a:r>
          </a:p>
          <a:p>
            <a:endParaRPr lang="en-GB" dirty="0">
              <a:solidFill>
                <a:srgbClr val="3A3E3F"/>
              </a:solidFill>
            </a:endParaRPr>
          </a:p>
          <a:p>
            <a:r>
              <a:rPr lang="en-GB" dirty="0">
                <a:solidFill>
                  <a:srgbClr val="3A3E3F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A3E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542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Things to consider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6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268760"/>
            <a:ext cx="7715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A3E3F"/>
                </a:solidFill>
              </a:rPr>
              <a:t>How will it work: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3A3E3F"/>
                </a:solidFill>
              </a:rPr>
              <a:t>Tax codes - </a:t>
            </a:r>
            <a:r>
              <a:rPr lang="en-US" dirty="0">
                <a:solidFill>
                  <a:srgbClr val="3A3E3F"/>
                </a:solidFill>
              </a:rPr>
              <a:t>New tax codes have been created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3A3E3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T21 to be used where CIS Reverse Charge Standard Rate applies.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T26 to be used where CIS Reverse Charge Reduced Rate applies</a:t>
            </a:r>
          </a:p>
          <a:p>
            <a:pPr marL="800100" lvl="1" indent="-342900">
              <a:buFont typeface="+mj-lt"/>
              <a:buAutoNum type="arabicPeriod"/>
            </a:pPr>
            <a:endParaRPr lang="en-GB" sz="1400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rgbClr val="3A3E3F"/>
                </a:solidFill>
              </a:rPr>
              <a:t>Above codes are used for both sales and purchase invoices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rgbClr val="3A3E3F"/>
                </a:solidFill>
              </a:rPr>
              <a:t>You only need to enter net amount (Sage will automatically calculate the VAT for the return)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dirty="0">
                <a:solidFill>
                  <a:srgbClr val="3A3E3F"/>
                </a:solidFill>
              </a:rPr>
              <a:t>Subcontractor - </a:t>
            </a:r>
            <a:r>
              <a:rPr lang="en-GB" dirty="0">
                <a:solidFill>
                  <a:srgbClr val="3A3E3F"/>
                </a:solidFill>
              </a:rPr>
              <a:t>When a subcontractor uses tax code T21 or T26 on sales invoice for their main contractor: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solidFill>
                <a:srgbClr val="3A3E3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Box 6 of the VAT Return, total value of sales excluding VAT, will be updated with the net amount of the sale.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There is no impact on boxes 1 and 4 of the VAT Return (i.e. no VAT to pay or reclaim)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rgbClr val="3A3E3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A3E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442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Accounting system entries - Sage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6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268" y="509385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Areas to be covered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4E5C0F-5781-48F7-889B-8A8D604A9C72}"/>
              </a:ext>
            </a:extLst>
          </p:cNvPr>
          <p:cNvSpPr txBox="1"/>
          <p:nvPr/>
        </p:nvSpPr>
        <p:spPr>
          <a:xfrm>
            <a:off x="728961" y="1348904"/>
            <a:ext cx="7200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Services covered by Reverse Charge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Deciding if the Reverse Charge applies and examples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Simplifications and areas to be aware 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Invoicing including examples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Transitional arrangements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Accounting – Sage &amp; Xero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9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7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A3E3F"/>
                </a:solidFill>
              </a:rPr>
              <a:t>How will it work: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GB" b="1" dirty="0">
                <a:solidFill>
                  <a:srgbClr val="3A3E3F"/>
                </a:solidFill>
              </a:rPr>
              <a:t>Contractor </a:t>
            </a:r>
            <a:r>
              <a:rPr lang="en-GB" dirty="0">
                <a:solidFill>
                  <a:srgbClr val="3A3E3F"/>
                </a:solidFill>
              </a:rPr>
              <a:t>- When a main contractor uses T21 or T26 to record their purchase from the subcontractor:</a:t>
            </a:r>
          </a:p>
          <a:p>
            <a:pPr marL="342900" indent="-342900">
              <a:buFont typeface="+mj-lt"/>
              <a:buAutoNum type="arabicPeriod" startAt="5"/>
            </a:pPr>
            <a:endParaRPr lang="en-GB" sz="1400" dirty="0">
              <a:solidFill>
                <a:srgbClr val="3A3E3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the net value of the purchase affects box 7 of the VAT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the VAT value affects boxes 1 and 4 of the VAT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3A3E3F"/>
              </a:solidFill>
            </a:endParaRPr>
          </a:p>
          <a:p>
            <a:pPr lvl="1"/>
            <a:r>
              <a:rPr lang="en-GB" dirty="0">
                <a:solidFill>
                  <a:srgbClr val="3A3E3F"/>
                </a:solidFill>
              </a:rPr>
              <a:t>The VAT is paid and reclaimed on the same VAT Return and therefore has a neutral impact. </a:t>
            </a:r>
          </a:p>
          <a:p>
            <a:pPr marL="342900" indent="-342900">
              <a:buFont typeface="+mj-lt"/>
              <a:buAutoNum type="arabicPeriod" startAt="5"/>
            </a:pPr>
            <a:endParaRPr lang="en-GB" b="1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b="1" dirty="0">
                <a:solidFill>
                  <a:srgbClr val="3A3E3F"/>
                </a:solidFill>
              </a:rPr>
              <a:t>Invoices and credit notes </a:t>
            </a:r>
            <a:r>
              <a:rPr lang="en-US" dirty="0">
                <a:solidFill>
                  <a:srgbClr val="3A3E3F"/>
                </a:solidFill>
              </a:rPr>
              <a:t>- </a:t>
            </a:r>
            <a:r>
              <a:rPr lang="en-GB" dirty="0">
                <a:solidFill>
                  <a:srgbClr val="3A3E3F"/>
                </a:solidFill>
              </a:rPr>
              <a:t>if the T21 or T26 tax code is used, then the invoice or credit note produced includes</a:t>
            </a:r>
          </a:p>
          <a:p>
            <a:pPr marL="342900" indent="-342900">
              <a:buFont typeface="+mj-lt"/>
              <a:buAutoNum type="arabicPeriod" startAt="5"/>
            </a:pPr>
            <a:endParaRPr lang="en-GB" sz="1400" dirty="0">
              <a:solidFill>
                <a:srgbClr val="3A3E3F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Invoice text - 'Customer to pay output tax of £X to HMRC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3A3E3F"/>
                </a:solidFill>
              </a:rPr>
              <a:t>Credit note text - 'Customer to account for output tax of -£X to HMRC’</a:t>
            </a:r>
            <a:endParaRPr lang="en-US" dirty="0">
              <a:solidFill>
                <a:srgbClr val="3A3E3F"/>
              </a:solidFill>
            </a:endParaRPr>
          </a:p>
          <a:p>
            <a:pPr lvl="1"/>
            <a:endParaRPr lang="en-US" dirty="0">
              <a:solidFill>
                <a:srgbClr val="3A3E3F"/>
              </a:solidFill>
            </a:endParaRPr>
          </a:p>
          <a:p>
            <a:pPr lvl="1"/>
            <a:r>
              <a:rPr lang="en-US" dirty="0">
                <a:solidFill>
                  <a:srgbClr val="3A3E3F"/>
                </a:solidFill>
              </a:rPr>
              <a:t>This is if you create invoices within the Sage module.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442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Accounting system entries - Sage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7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7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A3E3F"/>
                </a:solidFill>
              </a:rPr>
              <a:t>Useful links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A3E3F"/>
                </a:solidFill>
              </a:rPr>
              <a:t>Version 26 and onwards has changes built in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A3E3F"/>
                </a:solidFill>
              </a:rPr>
              <a:t>Sage guidance - </a:t>
            </a:r>
            <a:r>
              <a:rPr lang="en-US" dirty="0">
                <a:solidFill>
                  <a:srgbClr val="3A3E3F"/>
                </a:solidFill>
                <a:hlinkClick r:id="rId2"/>
              </a:rPr>
              <a:t>https://gb-kb.sage.com/portal/app/portlets/results/viewsolution.jsp?solutionid=200427112546520&amp;page=1&amp;position=1&amp;q=reverse%20charge%20cis</a:t>
            </a:r>
            <a:r>
              <a:rPr lang="en-US" dirty="0">
                <a:solidFill>
                  <a:srgbClr val="3A3E3F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A3E3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A3E3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3A3E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442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Accounting system entries - Sage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47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7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A3E3F"/>
                </a:solidFill>
              </a:rPr>
              <a:t>How will it work: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solidFill>
                  <a:srgbClr val="3A3E3F"/>
                </a:solidFill>
              </a:rPr>
              <a:t>Similar to Sage, Xero will have the core function built in.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3A3E3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442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Accounting system entries - Xero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4A7C232-724D-4D00-82D1-615643ADF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348" y="2276872"/>
            <a:ext cx="5693852" cy="409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07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381057"/>
            <a:ext cx="77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A3E3F"/>
                </a:solidFill>
              </a:rPr>
              <a:t>Useful links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r>
              <a:rPr lang="en-US" dirty="0">
                <a:solidFill>
                  <a:srgbClr val="3A3E3F"/>
                </a:solidFill>
              </a:rPr>
              <a:t>To check VAT numbers</a:t>
            </a:r>
          </a:p>
          <a:p>
            <a:r>
              <a:rPr lang="en-US" dirty="0">
                <a:solidFill>
                  <a:srgbClr val="3A3E3F"/>
                </a:solidFill>
                <a:hlinkClick r:id="rId2"/>
              </a:rPr>
              <a:t>https://www.gov.uk/check-uk-vat-number</a:t>
            </a:r>
            <a:r>
              <a:rPr lang="en-US" dirty="0">
                <a:solidFill>
                  <a:srgbClr val="3A3E3F"/>
                </a:solidFill>
              </a:rPr>
              <a:t> 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r>
              <a:rPr lang="en-US" dirty="0">
                <a:solidFill>
                  <a:srgbClr val="3A3E3F"/>
                </a:solidFill>
              </a:rPr>
              <a:t>To check CIS registration</a:t>
            </a:r>
          </a:p>
          <a:p>
            <a:r>
              <a:rPr lang="en-US" dirty="0">
                <a:solidFill>
                  <a:srgbClr val="3A3E3F"/>
                </a:solidFill>
                <a:hlinkClick r:id="rId3"/>
              </a:rPr>
              <a:t>https://www.gov.uk/use-construction-industry-scheme-online</a:t>
            </a:r>
            <a:endParaRPr lang="en-US" dirty="0">
              <a:solidFill>
                <a:srgbClr val="3A3E3F"/>
              </a:solidFill>
            </a:endParaRPr>
          </a:p>
          <a:p>
            <a:endParaRPr lang="en-US" dirty="0">
              <a:solidFill>
                <a:srgbClr val="3A3E3F"/>
              </a:solidFill>
            </a:endParaRPr>
          </a:p>
          <a:p>
            <a:r>
              <a:rPr lang="en-US" dirty="0">
                <a:solidFill>
                  <a:srgbClr val="3A3E3F"/>
                </a:solidFill>
              </a:rPr>
              <a:t>HMRC General Guidance</a:t>
            </a:r>
          </a:p>
          <a:p>
            <a:r>
              <a:rPr lang="en-US" dirty="0">
                <a:solidFill>
                  <a:srgbClr val="3A3E3F"/>
                </a:solidFill>
                <a:hlinkClick r:id="rId4"/>
              </a:rPr>
              <a:t>https://www.gov.uk/guidance/vat-domestic-reverse-charge-for-building-and-construction-services</a:t>
            </a:r>
            <a:r>
              <a:rPr lang="en-US" dirty="0">
                <a:solidFill>
                  <a:srgbClr val="3A3E3F"/>
                </a:solidFill>
              </a:rPr>
              <a:t> </a:t>
            </a:r>
          </a:p>
          <a:p>
            <a:endParaRPr lang="en-US" dirty="0">
              <a:solidFill>
                <a:srgbClr val="3A3E3F"/>
              </a:solidFill>
            </a:endParaRPr>
          </a:p>
          <a:p>
            <a:r>
              <a:rPr lang="en-US" dirty="0">
                <a:solidFill>
                  <a:srgbClr val="3A3E3F"/>
                </a:solidFill>
              </a:rPr>
              <a:t>HMRC Technical Guide</a:t>
            </a:r>
          </a:p>
          <a:p>
            <a:r>
              <a:rPr lang="en-US" dirty="0">
                <a:solidFill>
                  <a:srgbClr val="3A3E3F"/>
                </a:solidFill>
                <a:hlinkClick r:id="rId5"/>
              </a:rPr>
              <a:t>https://www.gov.uk/guidance/vat-reverse-charge-technical-guide#</a:t>
            </a:r>
            <a:r>
              <a:rPr lang="en-US" dirty="0">
                <a:solidFill>
                  <a:srgbClr val="3A3E3F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442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VAT reverse charge for construction services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302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475212"/>
            <a:ext cx="3581400" cy="1562792"/>
          </a:xfrm>
          <a:prstGeom prst="rect">
            <a:avLst/>
          </a:prstGeom>
        </p:spPr>
      </p:pic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617920"/>
            <a:ext cx="3733800" cy="3595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5181600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6430088"/>
            <a:ext cx="8511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solidFill>
                  <a:srgbClr val="3A3E3F"/>
                </a:solidFill>
              </a:rPr>
              <a:t>TAUNTON          BRIDGWATER           BURNHAM-ON-SEA           CHARD         WEDMORE          WESTON-SUPER-MARE        WEYMOUTH              YEOVIL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2276872"/>
            <a:ext cx="73448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31577A"/>
                </a:solidFill>
              </a:rPr>
              <a:t>Richard Taylor</a:t>
            </a:r>
          </a:p>
          <a:p>
            <a:endParaRPr lang="en-GB" sz="2200" dirty="0">
              <a:solidFill>
                <a:srgbClr val="31577A"/>
              </a:solidFill>
            </a:endParaRPr>
          </a:p>
          <a:p>
            <a:r>
              <a:rPr lang="en-GB" sz="2200" dirty="0">
                <a:solidFill>
                  <a:srgbClr val="31577A"/>
                </a:solidFill>
                <a:hlinkClick r:id="rId5"/>
              </a:rPr>
              <a:t>richard.taylor@albertgoodman.co.uk</a:t>
            </a:r>
            <a:endParaRPr lang="en-GB" sz="2200" dirty="0">
              <a:solidFill>
                <a:srgbClr val="31577A"/>
              </a:solidFill>
            </a:endParaRPr>
          </a:p>
          <a:p>
            <a:endParaRPr lang="en-GB" sz="2200" dirty="0">
              <a:solidFill>
                <a:srgbClr val="31577A"/>
              </a:solidFill>
            </a:endParaRPr>
          </a:p>
          <a:p>
            <a:r>
              <a:rPr lang="en-GB" sz="2200" dirty="0">
                <a:solidFill>
                  <a:srgbClr val="31577A"/>
                </a:solidFill>
              </a:rPr>
              <a:t>01823 286 096</a:t>
            </a:r>
          </a:p>
        </p:txBody>
      </p:sp>
    </p:spTree>
    <p:extLst>
      <p:ext uri="{BB962C8B-B14F-4D97-AF65-F5344CB8AC3E}">
        <p14:creationId xmlns:p14="http://schemas.microsoft.com/office/powerpoint/2010/main" val="549425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83764"/>
          </a:xfrm>
          <a:prstGeom prst="rect">
            <a:avLst/>
          </a:prstGeom>
          <a:solidFill>
            <a:srgbClr val="31577A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17920"/>
            <a:ext cx="3733800" cy="3595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ourvis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895600"/>
            <a:ext cx="5172940" cy="156972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1520" y="6430088"/>
            <a:ext cx="8511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solidFill>
                  <a:srgbClr val="3A3E3F"/>
                </a:solidFill>
              </a:rPr>
              <a:t>TAUNTON         CHARD         WEDMORE          WESTON-SUPER-MARE        WEYMOUTH              YEOVIL </a:t>
            </a:r>
          </a:p>
        </p:txBody>
      </p:sp>
      <p:pic>
        <p:nvPicPr>
          <p:cNvPr id="10" name="Picture 9" descr="Albert Goodman Logo White with Strap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1000"/>
            <a:ext cx="3581400" cy="161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8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232" y="49362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How does it work – VAT “payments”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4E5C0F-5781-48F7-889B-8A8D604A9C72}"/>
              </a:ext>
            </a:extLst>
          </p:cNvPr>
          <p:cNvSpPr txBox="1"/>
          <p:nvPr/>
        </p:nvSpPr>
        <p:spPr>
          <a:xfrm>
            <a:off x="728961" y="1348904"/>
            <a:ext cx="720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A7A55A-6665-4DA3-9DE6-BC1C738E5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449" y="4251766"/>
            <a:ext cx="1560072" cy="15600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CF19E8-815C-4F49-A542-49FF7EA88B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631" y="4131236"/>
            <a:ext cx="1708011" cy="17080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0F7DE2-9B69-4F3C-BA11-245A145AE1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7753" y="1377665"/>
            <a:ext cx="1639318" cy="163931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1CF790-EFFB-40E6-BE8D-F068E094E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193" y="1463713"/>
            <a:ext cx="1707100" cy="1707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CDA388-5A81-4987-A621-9D5B7634E1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172" y="1802683"/>
            <a:ext cx="1485298" cy="11030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AD7850F-6AA6-4B1C-BB63-B45F2E2E75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712" y="1799599"/>
            <a:ext cx="1639318" cy="1217384"/>
          </a:xfrm>
          <a:prstGeom prst="rect">
            <a:avLst/>
          </a:prstGeom>
        </p:spPr>
      </p:pic>
      <p:sp>
        <p:nvSpPr>
          <p:cNvPr id="19" name="Arrow: Down 18">
            <a:extLst>
              <a:ext uri="{FF2B5EF4-FFF2-40B4-BE49-F238E27FC236}">
                <a16:creationId xmlns:a16="http://schemas.microsoft.com/office/drawing/2014/main" id="{58877FA5-A6E6-490A-9999-4194086FCC19}"/>
              </a:ext>
            </a:extLst>
          </p:cNvPr>
          <p:cNvSpPr/>
          <p:nvPr/>
        </p:nvSpPr>
        <p:spPr>
          <a:xfrm>
            <a:off x="3388477" y="3499488"/>
            <a:ext cx="184656" cy="765892"/>
          </a:xfrm>
          <a:prstGeom prst="downArrow">
            <a:avLst/>
          </a:prstGeom>
          <a:gradFill>
            <a:gsLst>
              <a:gs pos="100000">
                <a:srgbClr val="92D05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0D19AC-EE6E-432B-AFAE-1BC1A2381A56}"/>
              </a:ext>
            </a:extLst>
          </p:cNvPr>
          <p:cNvSpPr txBox="1"/>
          <p:nvPr/>
        </p:nvSpPr>
        <p:spPr>
          <a:xfrm>
            <a:off x="3554465" y="3640838"/>
            <a:ext cx="110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VAT of £X</a:t>
            </a:r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7B12E9CE-765C-4116-A18F-6482417AE9DB}"/>
              </a:ext>
            </a:extLst>
          </p:cNvPr>
          <p:cNvSpPr/>
          <p:nvPr/>
        </p:nvSpPr>
        <p:spPr>
          <a:xfrm rot="16200000" flipH="1">
            <a:off x="6562540" y="2349152"/>
            <a:ext cx="228479" cy="591042"/>
          </a:xfrm>
          <a:prstGeom prst="upArrow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D151DB-89E0-4A09-B759-BF6BAB154032}"/>
              </a:ext>
            </a:extLst>
          </p:cNvPr>
          <p:cNvSpPr txBox="1"/>
          <p:nvPr/>
        </p:nvSpPr>
        <p:spPr>
          <a:xfrm>
            <a:off x="1110701" y="4107724"/>
            <a:ext cx="1188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VAT of £X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E07191-A501-4910-B308-ED8051B864CF}"/>
              </a:ext>
            </a:extLst>
          </p:cNvPr>
          <p:cNvSpPr txBox="1"/>
          <p:nvPr/>
        </p:nvSpPr>
        <p:spPr>
          <a:xfrm>
            <a:off x="1912019" y="1099737"/>
            <a:ext cx="2303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Currently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460685F-DF5C-4CB3-97FA-7A0D59B04A40}"/>
              </a:ext>
            </a:extLst>
          </p:cNvPr>
          <p:cNvSpPr/>
          <p:nvPr/>
        </p:nvSpPr>
        <p:spPr>
          <a:xfrm>
            <a:off x="2160096" y="1906867"/>
            <a:ext cx="827728" cy="17894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C46ED0-1CD1-4F1C-8B2F-7284EF66F167}"/>
              </a:ext>
            </a:extLst>
          </p:cNvPr>
          <p:cNvSpPr txBox="1"/>
          <p:nvPr/>
        </p:nvSpPr>
        <p:spPr>
          <a:xfrm>
            <a:off x="1780695" y="15214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VAT of £X</a:t>
            </a:r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2807812B-D1D4-4452-A42E-9021A444D766}"/>
              </a:ext>
            </a:extLst>
          </p:cNvPr>
          <p:cNvSpPr/>
          <p:nvPr/>
        </p:nvSpPr>
        <p:spPr>
          <a:xfrm rot="18853281" flipH="1">
            <a:off x="1952030" y="2952080"/>
            <a:ext cx="228477" cy="2005208"/>
          </a:xfrm>
          <a:prstGeom prst="upArrow">
            <a:avLst/>
          </a:prstGeom>
          <a:gradFill>
            <a:gsLst>
              <a:gs pos="100000">
                <a:schemeClr val="accent6">
                  <a:lumMod val="7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1F044D-CD53-48CB-962C-4DD19A524AAD}"/>
              </a:ext>
            </a:extLst>
          </p:cNvPr>
          <p:cNvSpPr txBox="1"/>
          <p:nvPr/>
        </p:nvSpPr>
        <p:spPr>
          <a:xfrm>
            <a:off x="6190138" y="2747474"/>
            <a:ext cx="109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VAT of £X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A52E7569-BFBC-4B24-9B8E-803A4CCFCA4E}"/>
              </a:ext>
            </a:extLst>
          </p:cNvPr>
          <p:cNvSpPr/>
          <p:nvPr/>
        </p:nvSpPr>
        <p:spPr>
          <a:xfrm>
            <a:off x="6381258" y="2085814"/>
            <a:ext cx="602646" cy="1804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48AB10-C62D-453D-99C7-1B587E45B6D5}"/>
              </a:ext>
            </a:extLst>
          </p:cNvPr>
          <p:cNvSpPr txBox="1"/>
          <p:nvPr/>
        </p:nvSpPr>
        <p:spPr>
          <a:xfrm>
            <a:off x="6221150" y="1710882"/>
            <a:ext cx="109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VAT of £X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A5B764-1645-4B83-AED2-910B5431B61D}"/>
              </a:ext>
            </a:extLst>
          </p:cNvPr>
          <p:cNvSpPr txBox="1"/>
          <p:nvPr/>
        </p:nvSpPr>
        <p:spPr>
          <a:xfrm>
            <a:off x="5395466" y="1084681"/>
            <a:ext cx="227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Reverse Charge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3E0E3F-0747-4AFC-BCAF-3C35F53E716C}"/>
              </a:ext>
            </a:extLst>
          </p:cNvPr>
          <p:cNvSpPr txBox="1"/>
          <p:nvPr/>
        </p:nvSpPr>
        <p:spPr>
          <a:xfrm>
            <a:off x="1316295" y="5724593"/>
            <a:ext cx="324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Supplier of construction services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435262-B4FB-4840-8056-C3963366B451}"/>
              </a:ext>
            </a:extLst>
          </p:cNvPr>
          <p:cNvSpPr txBox="1"/>
          <p:nvPr/>
        </p:nvSpPr>
        <p:spPr>
          <a:xfrm>
            <a:off x="2160096" y="2831112"/>
            <a:ext cx="2650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Recipient of construction services (not end user)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7122A55-FB02-4C6B-A460-16A61AB0F345}"/>
              </a:ext>
            </a:extLst>
          </p:cNvPr>
          <p:cNvSpPr txBox="1"/>
          <p:nvPr/>
        </p:nvSpPr>
        <p:spPr>
          <a:xfrm>
            <a:off x="3671970" y="1016844"/>
            <a:ext cx="129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End User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A234EA3-5EB6-4C3E-8D89-5587E21D3E9E}"/>
              </a:ext>
            </a:extLst>
          </p:cNvPr>
          <p:cNvSpPr txBox="1"/>
          <p:nvPr/>
        </p:nvSpPr>
        <p:spPr>
          <a:xfrm>
            <a:off x="8058913" y="1206504"/>
            <a:ext cx="108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End User</a:t>
            </a:r>
          </a:p>
        </p:txBody>
      </p:sp>
      <p:sp>
        <p:nvSpPr>
          <p:cNvPr id="38" name="Arrow: Bent-Up 37">
            <a:extLst>
              <a:ext uri="{FF2B5EF4-FFF2-40B4-BE49-F238E27FC236}">
                <a16:creationId xmlns:a16="http://schemas.microsoft.com/office/drawing/2014/main" id="{0BE6D4E1-D7BB-4705-8355-6348B79B752C}"/>
              </a:ext>
            </a:extLst>
          </p:cNvPr>
          <p:cNvSpPr/>
          <p:nvPr/>
        </p:nvSpPr>
        <p:spPr>
          <a:xfrm>
            <a:off x="4115528" y="1357151"/>
            <a:ext cx="333052" cy="699638"/>
          </a:xfrm>
          <a:prstGeom prst="bentUpArrow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row: Bent-Up 38">
            <a:extLst>
              <a:ext uri="{FF2B5EF4-FFF2-40B4-BE49-F238E27FC236}">
                <a16:creationId xmlns:a16="http://schemas.microsoft.com/office/drawing/2014/main" id="{4E1551A5-F24A-4FB0-BAFB-1FE69F78C76B}"/>
              </a:ext>
            </a:extLst>
          </p:cNvPr>
          <p:cNvSpPr/>
          <p:nvPr/>
        </p:nvSpPr>
        <p:spPr>
          <a:xfrm>
            <a:off x="8331320" y="1575036"/>
            <a:ext cx="333667" cy="548074"/>
          </a:xfrm>
          <a:prstGeom prst="bentUpArrow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E7798D-31FC-4E41-AB49-0B6C5F359BF8}"/>
              </a:ext>
            </a:extLst>
          </p:cNvPr>
          <p:cNvCxnSpPr/>
          <p:nvPr/>
        </p:nvCxnSpPr>
        <p:spPr>
          <a:xfrm>
            <a:off x="4700626" y="1042944"/>
            <a:ext cx="0" cy="49796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5932E0B-E353-4182-90B5-77A12352FB1B}"/>
              </a:ext>
            </a:extLst>
          </p:cNvPr>
          <p:cNvSpPr txBox="1"/>
          <p:nvPr/>
        </p:nvSpPr>
        <p:spPr>
          <a:xfrm>
            <a:off x="6132393" y="3217162"/>
            <a:ext cx="2832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Recipient of construction services (not end user)</a:t>
            </a:r>
          </a:p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00614E-CBD4-48EE-A0AD-D1564CCFD8D6}"/>
              </a:ext>
            </a:extLst>
          </p:cNvPr>
          <p:cNvSpPr txBox="1"/>
          <p:nvPr/>
        </p:nvSpPr>
        <p:spPr>
          <a:xfrm>
            <a:off x="5590388" y="5770759"/>
            <a:ext cx="337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Supplier of construction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98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1236" y="1077314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A3E3F"/>
                </a:solidFill>
              </a:rPr>
              <a:t>Services that fall within the scope of CIS, including: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3730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What services are covered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5D4B83-DF90-4B3E-9A90-226429B82D13}"/>
              </a:ext>
            </a:extLst>
          </p:cNvPr>
          <p:cNvSpPr txBox="1"/>
          <p:nvPr/>
        </p:nvSpPr>
        <p:spPr>
          <a:xfrm>
            <a:off x="611560" y="1648185"/>
            <a:ext cx="744855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constructing, altering, repairing or demolishing buildings or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constructing, altering, repairing or demolishing any works forming, or to form, part of the land, including, e.g. walls, roads, civil engineering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Installing heating, lighting, air-conditioning or similar systems in a building or structure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internal cleaning of buildings and structures if part of construction, alteration or repair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900" dirty="0"/>
              <a:t>internal or external painting or decorating of buildings or structures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900" dirty="0"/>
              <a:t>Services which are integral to the services listed above including site clearance, earth-moving, laying of foundations, erection of scaffolding, site restoration, landscaping etc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13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3169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What services that are not covered</a:t>
            </a:r>
            <a:r>
              <a:rPr lang="en-US" sz="2000" b="1" dirty="0">
                <a:solidFill>
                  <a:srgbClr val="3A3E3F"/>
                </a:solidFill>
              </a:rPr>
              <a:t>: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5D4B83-DF90-4B3E-9A90-226429B82D13}"/>
              </a:ext>
            </a:extLst>
          </p:cNvPr>
          <p:cNvSpPr txBox="1"/>
          <p:nvPr/>
        </p:nvSpPr>
        <p:spPr>
          <a:xfrm>
            <a:off x="608732" y="1258104"/>
            <a:ext cx="744855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Services of professionals such as architects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Supplies of staff rather than construction services , e.g. by employment businesses – key here is who has control over the workers and is responsible for work carried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Legislation does list various other works not covered, including installing: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seating, blinds, shutters, security systems,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burglar alarms, closed circuit television and public address systems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artistic works such as sculptures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Zero-rated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Supplies of goods only – e.g. purchases from builders merchants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1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0539" y="33695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1577A"/>
                </a:solidFill>
              </a:rPr>
              <a:t>Labour</a:t>
            </a:r>
            <a:r>
              <a:rPr lang="en-US" sz="2800" b="1" dirty="0">
                <a:solidFill>
                  <a:srgbClr val="31577A"/>
                </a:solidFill>
              </a:rPr>
              <a:t> only construction services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5D4B83-DF90-4B3E-9A90-226429B82D13}"/>
              </a:ext>
            </a:extLst>
          </p:cNvPr>
          <p:cNvSpPr txBox="1"/>
          <p:nvPr/>
        </p:nvSpPr>
        <p:spPr>
          <a:xfrm>
            <a:off x="611560" y="1806248"/>
            <a:ext cx="7448550" cy="383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Customer engages a business to carry out specified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labourers are employed by or engaged by the supplying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supplying business provides a price for the works or agrees a measured rate per square metre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supplying business is responsible for the labourer’s works and is responsible for correcting any defects following completion of the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customer, or its representatives, agrees that the work has been carried out or certifies payment for the value of works carried out to 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DBB7D-3443-4035-9098-97E364D03391}"/>
              </a:ext>
            </a:extLst>
          </p:cNvPr>
          <p:cNvSpPr txBox="1"/>
          <p:nvPr/>
        </p:nvSpPr>
        <p:spPr>
          <a:xfrm>
            <a:off x="596156" y="925803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These are covered by the new reverse charge and have the following features:</a:t>
            </a:r>
          </a:p>
        </p:txBody>
      </p:sp>
    </p:spTree>
    <p:extLst>
      <p:ext uri="{BB962C8B-B14F-4D97-AF65-F5344CB8AC3E}">
        <p14:creationId xmlns:p14="http://schemas.microsoft.com/office/powerpoint/2010/main" val="73619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381057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3A3E3F"/>
                </a:solidFill>
              </a:rPr>
              <a:t>These are not covered by the reverse charge and have the following features: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31693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Services supplied by employment businesses (supplies of staff)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5D4B83-DF90-4B3E-9A90-226429B82D13}"/>
              </a:ext>
            </a:extLst>
          </p:cNvPr>
          <p:cNvSpPr txBox="1"/>
          <p:nvPr/>
        </p:nvSpPr>
        <p:spPr>
          <a:xfrm>
            <a:off x="611560" y="1781167"/>
            <a:ext cx="74485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customer contacts the employment business and asks for X workers for Y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workers are employed by or engaged by the employment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employment business provides an hourly or daily rate for the workers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 timesheet is used to record the hours and days worked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customer sends the signed timesheet agreeing the hours and days worked to the employment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customer pays the employment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customer’s site foreman or managers direct and control the works carried out by the workers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customer is responsible for the works carried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43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0539" y="33695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VAT reverse charge for construction services – End Users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5D4B83-DF90-4B3E-9A90-226429B82D13}"/>
              </a:ext>
            </a:extLst>
          </p:cNvPr>
          <p:cNvSpPr txBox="1"/>
          <p:nvPr/>
        </p:nvSpPr>
        <p:spPr>
          <a:xfrm>
            <a:off x="611560" y="1648185"/>
            <a:ext cx="744855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End User</a:t>
            </a:r>
            <a:r>
              <a:rPr lang="en-GB" dirty="0"/>
              <a:t> – a recipient of specified services who does not make an onward supply of the building and construction services supplied to them.</a:t>
            </a:r>
          </a:p>
          <a:p>
            <a:pPr marL="284400">
              <a:spcAft>
                <a:spcPts val="1200"/>
              </a:spcAft>
            </a:pPr>
            <a:r>
              <a:rPr lang="en-GB" dirty="0"/>
              <a:t>Developers selling new buildings would be end-users as they are not resupplying the construction services but are selling buildings. Main contractors constructing buildings for the developer are not end-users as they would resupply construction services they receive as part of their charge for construction services to the developer.</a:t>
            </a:r>
          </a:p>
          <a:p>
            <a:pPr marL="284400">
              <a:spcAft>
                <a:spcPts val="1200"/>
              </a:spcAft>
            </a:pPr>
            <a:endParaRPr lang="en-GB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Intermediary supplier (relevant intermediary)</a:t>
            </a:r>
            <a:r>
              <a:rPr lang="en-GB" dirty="0"/>
              <a:t>– connected to an end user, either by being in the same corporate group or by having a shared interest in the land, e.g. </a:t>
            </a:r>
            <a:r>
              <a:rPr lang="en-GB"/>
              <a:t>for example, landlord and tenant, </a:t>
            </a:r>
            <a:r>
              <a:rPr lang="en-GB" dirty="0"/>
              <a:t>where the works are taking place, and will make an onward supply of the construction services to the end user without material alteration or further processing.</a:t>
            </a:r>
          </a:p>
          <a:p>
            <a:pPr>
              <a:spcAft>
                <a:spcPts val="1200"/>
              </a:spcAft>
            </a:pPr>
            <a:endParaRPr lang="en-GB" dirty="0"/>
          </a:p>
          <a:p>
            <a:pPr>
              <a:spcAft>
                <a:spcPts val="1200"/>
              </a:spcAft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95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319" y="43951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1577A"/>
                </a:solidFill>
              </a:rPr>
              <a:t>End users confirmation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pic>
        <p:nvPicPr>
          <p:cNvPr id="13" name="Picture 12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3514" y="1114834"/>
            <a:ext cx="811902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Has to be in writing, this can 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On paper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Electronically in an email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In a contract which is signed or has been agreed in writing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The notification has to show what supplies are covered, e.g. by mentioning site or a quote etc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As an example:</a:t>
            </a:r>
          </a:p>
          <a:p>
            <a:pPr lvl="1">
              <a:spcAft>
                <a:spcPts val="1200"/>
              </a:spcAft>
            </a:pPr>
            <a:r>
              <a:rPr lang="en-GB" sz="1600" dirty="0"/>
              <a:t>We refer to your quote dated 10/04/21 for alteration works to 123 Main Street, Taunton.</a:t>
            </a:r>
          </a:p>
          <a:p>
            <a:pPr lvl="1">
              <a:spcAft>
                <a:spcPts val="1200"/>
              </a:spcAft>
            </a:pPr>
            <a:r>
              <a:rPr lang="en-GB" sz="1600" dirty="0"/>
              <a:t>We are an end user for the purposes of section 55A VAT Act 1994 reverse charge for building and construction services. Please issue us with a normal VAT invoice with VAT charged at the appropriate rate. We will not account for the reverse charge”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If you often deal with end users your Terms &amp; Conditions can say “you’ll assume that your customer is an end user or intermediary supplier unless they say they’re not”</a:t>
            </a:r>
          </a:p>
        </p:txBody>
      </p:sp>
    </p:spTree>
    <p:extLst>
      <p:ext uri="{BB962C8B-B14F-4D97-AF65-F5344CB8AC3E}">
        <p14:creationId xmlns:p14="http://schemas.microsoft.com/office/powerpoint/2010/main" val="1454514019"/>
      </p:ext>
    </p:extLst>
  </p:cSld>
  <p:clrMapOvr>
    <a:masterClrMapping/>
  </p:clrMapOvr>
</p:sld>
</file>

<file path=ppt/theme/theme1.xml><?xml version="1.0" encoding="utf-8"?>
<a:theme xmlns:a="http://schemas.openxmlformats.org/drawingml/2006/main" name="CIOB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CIOB presentation</Template>
  <TotalTime>1887</TotalTime>
  <Words>2275</Words>
  <Application>Microsoft Office PowerPoint</Application>
  <PresentationFormat>On-screen Show (4:3)</PresentationFormat>
  <Paragraphs>302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CIOB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Doggrell</dc:creator>
  <cp:lastModifiedBy>Richard Taylor</cp:lastModifiedBy>
  <cp:revision>142</cp:revision>
  <dcterms:created xsi:type="dcterms:W3CDTF">2019-02-12T08:00:41Z</dcterms:created>
  <dcterms:modified xsi:type="dcterms:W3CDTF">2021-02-18T11:00:25Z</dcterms:modified>
</cp:coreProperties>
</file>