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15" r:id="rId5"/>
    <p:sldId id="299" r:id="rId6"/>
    <p:sldId id="340" r:id="rId7"/>
    <p:sldId id="347" r:id="rId8"/>
    <p:sldId id="343" r:id="rId9"/>
    <p:sldId id="348" r:id="rId10"/>
    <p:sldId id="342" r:id="rId11"/>
    <p:sldId id="344" r:id="rId12"/>
    <p:sldId id="345" r:id="rId13"/>
    <p:sldId id="350" r:id="rId14"/>
    <p:sldId id="34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E00"/>
    <a:srgbClr val="010101"/>
    <a:srgbClr val="577DA4"/>
    <a:srgbClr val="0060B3"/>
    <a:srgbClr val="01357C"/>
    <a:srgbClr val="5D5D5D"/>
    <a:srgbClr val="0B5C96"/>
    <a:srgbClr val="267CCF"/>
    <a:srgbClr val="17405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6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1386" y="-6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CD536-6602-4C64-A2D1-9AD5C7DF1C8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F9508-EB51-4B53-B821-0889E189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7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5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5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4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7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15914" y="1480174"/>
            <a:ext cx="1772266" cy="1772266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9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38598" y="1690324"/>
            <a:ext cx="4089386" cy="40621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90324"/>
            <a:ext cx="4063992" cy="406212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02590" y="1690324"/>
            <a:ext cx="4089410" cy="40621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70408" y="1709717"/>
            <a:ext cx="3858895" cy="25971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1967" y="1709717"/>
            <a:ext cx="3866632" cy="259712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61112" y="1709717"/>
            <a:ext cx="3864163" cy="25971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6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5443" y="4066484"/>
            <a:ext cx="1851102" cy="193263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55444" y="1797219"/>
            <a:ext cx="1851102" cy="193263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26673" y="4066484"/>
            <a:ext cx="1851102" cy="19326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26674" y="1797219"/>
            <a:ext cx="1851102" cy="19326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6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39542" y="1680037"/>
            <a:ext cx="3048610" cy="204185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089051" y="3721891"/>
            <a:ext cx="3048610" cy="2041854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49869" y="1680037"/>
            <a:ext cx="3048610" cy="204185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622" y="3721891"/>
            <a:ext cx="3048610" cy="204185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2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1690841"/>
            <a:ext cx="6104772" cy="40795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1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577093" y="264433"/>
            <a:ext cx="335792" cy="325518"/>
          </a:xfrm>
          <a:prstGeom prst="homePlate">
            <a:avLst>
              <a:gd name="adj" fmla="val 31062"/>
            </a:avLst>
          </a:prstGeom>
          <a:solidFill>
            <a:srgbClr val="577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10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8017" y="269024"/>
            <a:ext cx="353943" cy="26161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algn="ctr">
              <a:defRPr lang="en-US" sz="1100" smtClean="0">
                <a:solidFill>
                  <a:schemeClr val="lt1"/>
                </a:solidFill>
                <a:latin typeface="Roboto Bk" pitchFamily="2" charset="0"/>
                <a:ea typeface="Roboto Bk" pitchFamily="2" charset="0"/>
              </a:defRPr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5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" y="6812281"/>
            <a:ext cx="12192001" cy="45719"/>
          </a:xfrm>
          <a:prstGeom prst="rect">
            <a:avLst/>
          </a:prstGeom>
          <a:solidFill>
            <a:srgbClr val="1EA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 userDrawn="1"/>
        </p:nvSpPr>
        <p:spPr>
          <a:xfrm rot="5400000">
            <a:off x="11577093" y="264433"/>
            <a:ext cx="335792" cy="325518"/>
          </a:xfrm>
          <a:prstGeom prst="homePlate">
            <a:avLst>
              <a:gd name="adj" fmla="val 31062"/>
            </a:avLst>
          </a:prstGeom>
          <a:solidFill>
            <a:srgbClr val="577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10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>
              <a:defRPr lang="en-US" sz="1100" smtClean="0">
                <a:solidFill>
                  <a:schemeClr val="lt1"/>
                </a:solidFill>
                <a:latin typeface="Roboto Bk" pitchFamily="2" charset="0"/>
                <a:ea typeface="Roboto Bk" pitchFamily="2" charset="0"/>
              </a:defRPr>
            </a:lvl1pPr>
          </a:lstStyle>
          <a:p>
            <a:pPr algn="ctr"/>
            <a:fld id="{1A174DE4-D6E9-4419-BBC5-6C621C4D6CB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7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5" r:id="rId5"/>
    <p:sldLayoutId id="2147483666" r:id="rId6"/>
    <p:sldLayoutId id="2147483670" r:id="rId7"/>
    <p:sldLayoutId id="2147483671" r:id="rId8"/>
    <p:sldLayoutId id="214748365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7" name="Rectangle 26"/>
          <p:cNvSpPr/>
          <p:nvPr/>
        </p:nvSpPr>
        <p:spPr>
          <a:xfrm>
            <a:off x="1036453" y="2448606"/>
            <a:ext cx="9518072" cy="1996559"/>
          </a:xfrm>
          <a:prstGeom prst="rect">
            <a:avLst/>
          </a:prstGeom>
          <a:solidFill>
            <a:srgbClr val="577DA4">
              <a:alpha val="6666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3315" y="2723611"/>
            <a:ext cx="7881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  <a:ea typeface="Roboto Bk" pitchFamily="2" charset="0"/>
              </a:rPr>
              <a:t>COVID-19</a:t>
            </a:r>
          </a:p>
          <a:p>
            <a:pPr lvl="0" algn="ctr"/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  <a:ea typeface="Roboto Bk" pitchFamily="2" charset="0"/>
              </a:rPr>
              <a:t>Update on Tax Breaks</a:t>
            </a:r>
          </a:p>
        </p:txBody>
      </p:sp>
      <p:pic>
        <p:nvPicPr>
          <p:cNvPr id="14" name="Picture 13" descr="Albert Goodman Logo White with Strap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3" y="424545"/>
            <a:ext cx="2008415" cy="90317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741" y="0"/>
            <a:ext cx="12192001" cy="94443"/>
            <a:chOff x="-2" y="6777625"/>
            <a:chExt cx="12192001" cy="94443"/>
          </a:xfrm>
        </p:grpSpPr>
        <p:sp>
          <p:nvSpPr>
            <p:cNvPr id="26" name="Rectangle 25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11773" y="6770910"/>
            <a:ext cx="12192001" cy="94443"/>
            <a:chOff x="-2" y="6777625"/>
            <a:chExt cx="12192001" cy="94443"/>
          </a:xfrm>
        </p:grpSpPr>
        <p:sp>
          <p:nvSpPr>
            <p:cNvPr id="38" name="Rectangle 37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43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568017" y="269024"/>
            <a:ext cx="353943" cy="261610"/>
          </a:xfrm>
        </p:spPr>
        <p:txBody>
          <a:bodyPr/>
          <a:lstStyle/>
          <a:p>
            <a:pPr algn="ctr"/>
            <a:fld id="{1A174DE4-D6E9-4419-BBC5-6C621C4D6CB0}" type="slidenum">
              <a:rPr lang="en-US" sz="1050" smtClean="0">
                <a:latin typeface="+mj-lt"/>
              </a:rPr>
              <a:pPr algn="ctr"/>
              <a:t>1</a:t>
            </a:fld>
            <a:endParaRPr lang="en-US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68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0248" y="2840151"/>
            <a:ext cx="374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OTHER HELP</a:t>
            </a:r>
            <a:endParaRPr lang="en-US" sz="32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23035" y="1237442"/>
            <a:ext cx="5663340" cy="5067657"/>
            <a:chOff x="4392354" y="1582633"/>
            <a:chExt cx="2920465" cy="3889902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530532" y="1686886"/>
              <a:ext cx="0" cy="3557758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419927" y="1640630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07323" y="2398581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392354" y="3110822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61315" y="2398581"/>
              <a:ext cx="2436536" cy="30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</a:rPr>
                <a:t>CV Business Interruption Loans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44781" y="1582633"/>
              <a:ext cx="2303406" cy="543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Other webinars on our website – live and recordings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90732" y="3018125"/>
              <a:ext cx="2303406" cy="543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Businesses switching </a:t>
              </a:r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trade activities to </a:t>
              </a:r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provide essential services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76283" y="3974627"/>
              <a:ext cx="2436536" cy="30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44780" y="4150961"/>
              <a:ext cx="2436536" cy="30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44781" y="4105450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44780" y="5189038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44781" y="4915209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10</a:t>
            </a:fld>
            <a:endParaRPr lang="en-US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47476" y="93104"/>
            <a:ext cx="374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COVID-19</a:t>
            </a:r>
            <a:endParaRPr lang="en-US" sz="36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577DA4"/>
          </a:solidFill>
          <a:ln>
            <a:solidFill>
              <a:srgbClr val="577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1773" y="6770910"/>
            <a:ext cx="12192001" cy="94443"/>
            <a:chOff x="-2" y="6777625"/>
            <a:chExt cx="12192001" cy="94443"/>
          </a:xfrm>
        </p:grpSpPr>
        <p:sp>
          <p:nvSpPr>
            <p:cNvPr id="27" name="Rectangle 26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pic>
        <p:nvPicPr>
          <p:cNvPr id="38" name="Picture 2" descr="E:\order 6\Albertgoodman\Albert_Goodman_Logo_Colour_High_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6" y="354186"/>
            <a:ext cx="2513013" cy="5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webaddre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50" y="6529698"/>
            <a:ext cx="1954644" cy="188205"/>
          </a:xfrm>
          <a:prstGeom prst="rect">
            <a:avLst/>
          </a:prstGeom>
        </p:spPr>
      </p:pic>
      <p:pic>
        <p:nvPicPr>
          <p:cNvPr id="2050" name="Picture 2" descr="E:\order 6\Albertgoodman\AlbertGoodmanLogoColourSocia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052" y="6218167"/>
            <a:ext cx="441677" cy="44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161466" y="5040931"/>
            <a:ext cx="472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lvl="0"/>
            <a:r>
              <a:rPr lang="en-US" sz="2000" b="1" dirty="0" smtClean="0">
                <a:solidFill>
                  <a:srgbClr val="010101"/>
                </a:solidFill>
                <a:latin typeface="Calibri" pitchFamily="34" charset="0"/>
                <a:ea typeface="+mn-ea"/>
              </a:rPr>
              <a:t>Full details on our web site</a:t>
            </a:r>
          </a:p>
          <a:p>
            <a:pPr lvl="0"/>
            <a:r>
              <a:rPr lang="en-US" sz="2000" b="1" dirty="0" smtClean="0">
                <a:solidFill>
                  <a:srgbClr val="010101"/>
                </a:solidFill>
                <a:latin typeface="Calibri" pitchFamily="34" charset="0"/>
                <a:ea typeface="+mn-ea"/>
              </a:rPr>
              <a:t>www.albertgoodman.co.uk</a:t>
            </a:r>
            <a:endParaRPr lang="en-US" sz="2000" b="1" dirty="0">
              <a:solidFill>
                <a:srgbClr val="01010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255294" y="5204592"/>
            <a:ext cx="428966" cy="288185"/>
          </a:xfrm>
          <a:prstGeom prst="ellipse">
            <a:avLst/>
          </a:prstGeom>
          <a:solidFill>
            <a:srgbClr val="577DA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0101"/>
              </a:solidFill>
              <a:latin typeface="Calibri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55294" y="4194641"/>
            <a:ext cx="428966" cy="288185"/>
          </a:xfrm>
          <a:prstGeom prst="ellipse">
            <a:avLst/>
          </a:prstGeom>
          <a:solidFill>
            <a:srgbClr val="577DA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0101"/>
              </a:solidFill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79020" y="4045890"/>
            <a:ext cx="4466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10101"/>
                </a:solidFill>
                <a:latin typeface="Calibri" pitchFamily="34" charset="0"/>
                <a:ea typeface="Roboto Bk" pitchFamily="2" charset="0"/>
              </a:rPr>
              <a:t>Albert Goodman open </a:t>
            </a:r>
            <a:r>
              <a:rPr lang="en-US" sz="2000" b="1" dirty="0" smtClean="0">
                <a:solidFill>
                  <a:srgbClr val="010101"/>
                </a:solidFill>
                <a:latin typeface="Calibri" pitchFamily="34" charset="0"/>
                <a:ea typeface="Roboto Bk" pitchFamily="2" charset="0"/>
              </a:rPr>
              <a:t>to support you through </a:t>
            </a:r>
            <a:r>
              <a:rPr lang="en-US" sz="2000" b="1" dirty="0" smtClean="0">
                <a:solidFill>
                  <a:srgbClr val="010101"/>
                </a:solidFill>
                <a:latin typeface="Calibri" pitchFamily="34" charset="0"/>
                <a:ea typeface="Roboto Bk" pitchFamily="2" charset="0"/>
              </a:rPr>
              <a:t>our virtual offices</a:t>
            </a:r>
            <a:endParaRPr lang="en-US" sz="2000" b="1" dirty="0">
              <a:solidFill>
                <a:srgbClr val="010101"/>
              </a:solidFill>
              <a:latin typeface="Calibri" pitchFamily="34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0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26423" y="382157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Thank </a:t>
            </a:r>
            <a:r>
              <a:rPr lang="en-US" sz="3600" b="1" dirty="0" smtClean="0">
                <a:solidFill>
                  <a:srgbClr val="010101"/>
                </a:solidFill>
                <a:latin typeface="Calibri" pitchFamily="34" charset="0"/>
                <a:ea typeface="Roboto Th" pitchFamily="2" charset="0"/>
              </a:rPr>
              <a:t>You</a:t>
            </a:r>
            <a:endParaRPr lang="en-US" sz="3600" b="1" dirty="0">
              <a:solidFill>
                <a:srgbClr val="010101"/>
              </a:solidFill>
              <a:latin typeface="Calibri" pitchFamily="34" charset="0"/>
              <a:ea typeface="Roboto Th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04760" y="1607659"/>
            <a:ext cx="2009840" cy="2008285"/>
            <a:chOff x="5461822" y="1856570"/>
            <a:chExt cx="2009840" cy="2008285"/>
          </a:xfrm>
          <a:solidFill>
            <a:srgbClr val="577DA4"/>
          </a:solidFill>
          <a:effectLst/>
        </p:grpSpPr>
        <p:sp>
          <p:nvSpPr>
            <p:cNvPr id="25" name="Freeform 24"/>
            <p:cNvSpPr/>
            <p:nvPr/>
          </p:nvSpPr>
          <p:spPr>
            <a:xfrm rot="5400000" flipH="1">
              <a:off x="6240751" y="2113355"/>
              <a:ext cx="1487696" cy="974126"/>
            </a:xfrm>
            <a:custGeom>
              <a:avLst/>
              <a:gdLst>
                <a:gd name="connsiteX0" fmla="*/ 1487696 w 1487696"/>
                <a:gd name="connsiteY0" fmla="*/ 974126 h 974126"/>
                <a:gd name="connsiteX1" fmla="*/ 1484063 w 1487696"/>
                <a:gd name="connsiteY1" fmla="*/ 902173 h 974126"/>
                <a:gd name="connsiteX2" fmla="*/ 484331 w 1487696"/>
                <a:gd name="connsiteY2" fmla="*/ 0 h 974126"/>
                <a:gd name="connsiteX3" fmla="*/ 5326 w 1487696"/>
                <a:gd name="connsiteY3" fmla="*/ 121288 h 974126"/>
                <a:gd name="connsiteX4" fmla="*/ 0 w 1487696"/>
                <a:gd name="connsiteY4" fmla="*/ 124523 h 974126"/>
                <a:gd name="connsiteX5" fmla="*/ 12102 w 1487696"/>
                <a:gd name="connsiteY5" fmla="*/ 143648 h 974126"/>
                <a:gd name="connsiteX6" fmla="*/ 16123 w 1487696"/>
                <a:gd name="connsiteY6" fmla="*/ 141206 h 974126"/>
                <a:gd name="connsiteX7" fmla="*/ 484331 w 1487696"/>
                <a:gd name="connsiteY7" fmla="*/ 22651 h 974126"/>
                <a:gd name="connsiteX8" fmla="*/ 1461529 w 1487696"/>
                <a:gd name="connsiteY8" fmla="*/ 904489 h 974126"/>
                <a:gd name="connsiteX9" fmla="*/ 1465045 w 1487696"/>
                <a:gd name="connsiteY9" fmla="*/ 974126 h 974126"/>
                <a:gd name="connsiteX10" fmla="*/ 1487696 w 1487696"/>
                <a:gd name="connsiteY10" fmla="*/ 974126 h 97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6" h="974126">
                  <a:moveTo>
                    <a:pt x="1487696" y="974126"/>
                  </a:moveTo>
                  <a:lnTo>
                    <a:pt x="1484063" y="902173"/>
                  </a:lnTo>
                  <a:cubicBezTo>
                    <a:pt x="1432601" y="395435"/>
                    <a:pt x="1004645" y="0"/>
                    <a:pt x="484331" y="0"/>
                  </a:cubicBezTo>
                  <a:cubicBezTo>
                    <a:pt x="310893" y="0"/>
                    <a:pt x="147717" y="43937"/>
                    <a:pt x="5326" y="121288"/>
                  </a:cubicBezTo>
                  <a:lnTo>
                    <a:pt x="0" y="124523"/>
                  </a:lnTo>
                  <a:lnTo>
                    <a:pt x="12102" y="143648"/>
                  </a:lnTo>
                  <a:lnTo>
                    <a:pt x="16123" y="141206"/>
                  </a:lnTo>
                  <a:cubicBezTo>
                    <a:pt x="155304" y="65598"/>
                    <a:pt x="314802" y="22651"/>
                    <a:pt x="484331" y="22651"/>
                  </a:cubicBezTo>
                  <a:cubicBezTo>
                    <a:pt x="992917" y="22651"/>
                    <a:pt x="1411227" y="409174"/>
                    <a:pt x="1461529" y="904489"/>
                  </a:cubicBezTo>
                  <a:lnTo>
                    <a:pt x="1465045" y="974126"/>
                  </a:lnTo>
                  <a:lnTo>
                    <a:pt x="1487696" y="974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F6241"/>
                </a:solidFill>
                <a:latin typeface="Calibri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5400000" flipH="1">
              <a:off x="5205036" y="2113356"/>
              <a:ext cx="1487694" cy="974122"/>
            </a:xfrm>
            <a:custGeom>
              <a:avLst/>
              <a:gdLst>
                <a:gd name="connsiteX0" fmla="*/ 1487694 w 1487694"/>
                <a:gd name="connsiteY0" fmla="*/ 0 h 974122"/>
                <a:gd name="connsiteX1" fmla="*/ 1465043 w 1487694"/>
                <a:gd name="connsiteY1" fmla="*/ 0 h 974122"/>
                <a:gd name="connsiteX2" fmla="*/ 1461527 w 1487694"/>
                <a:gd name="connsiteY2" fmla="*/ 69633 h 974122"/>
                <a:gd name="connsiteX3" fmla="*/ 484329 w 1487694"/>
                <a:gd name="connsiteY3" fmla="*/ 951471 h 974122"/>
                <a:gd name="connsiteX4" fmla="*/ 16121 w 1487694"/>
                <a:gd name="connsiteY4" fmla="*/ 832916 h 974122"/>
                <a:gd name="connsiteX5" fmla="*/ 12102 w 1487694"/>
                <a:gd name="connsiteY5" fmla="*/ 830475 h 974122"/>
                <a:gd name="connsiteX6" fmla="*/ 0 w 1487694"/>
                <a:gd name="connsiteY6" fmla="*/ 849600 h 974122"/>
                <a:gd name="connsiteX7" fmla="*/ 5324 w 1487694"/>
                <a:gd name="connsiteY7" fmla="*/ 852834 h 974122"/>
                <a:gd name="connsiteX8" fmla="*/ 484329 w 1487694"/>
                <a:gd name="connsiteY8" fmla="*/ 974122 h 974122"/>
                <a:gd name="connsiteX9" fmla="*/ 1484061 w 1487694"/>
                <a:gd name="connsiteY9" fmla="*/ 71949 h 974122"/>
                <a:gd name="connsiteX10" fmla="*/ 1487694 w 1487694"/>
                <a:gd name="connsiteY10" fmla="*/ 0 h 97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4" h="974122">
                  <a:moveTo>
                    <a:pt x="1487694" y="0"/>
                  </a:moveTo>
                  <a:lnTo>
                    <a:pt x="1465043" y="0"/>
                  </a:lnTo>
                  <a:lnTo>
                    <a:pt x="1461527" y="69633"/>
                  </a:lnTo>
                  <a:cubicBezTo>
                    <a:pt x="1411225" y="564948"/>
                    <a:pt x="992915" y="951471"/>
                    <a:pt x="484329" y="951471"/>
                  </a:cubicBezTo>
                  <a:cubicBezTo>
                    <a:pt x="314800" y="951471"/>
                    <a:pt x="155302" y="908524"/>
                    <a:pt x="16121" y="832916"/>
                  </a:cubicBezTo>
                  <a:lnTo>
                    <a:pt x="12102" y="830475"/>
                  </a:lnTo>
                  <a:lnTo>
                    <a:pt x="0" y="849600"/>
                  </a:lnTo>
                  <a:lnTo>
                    <a:pt x="5324" y="852834"/>
                  </a:lnTo>
                  <a:cubicBezTo>
                    <a:pt x="147715" y="930185"/>
                    <a:pt x="310891" y="974122"/>
                    <a:pt x="484329" y="974122"/>
                  </a:cubicBezTo>
                  <a:cubicBezTo>
                    <a:pt x="1004643" y="974122"/>
                    <a:pt x="1432599" y="578687"/>
                    <a:pt x="1484061" y="71949"/>
                  </a:cubicBezTo>
                  <a:lnTo>
                    <a:pt x="14876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F6241"/>
                </a:solidFill>
                <a:latin typeface="Calibri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 flipH="1">
              <a:off x="6226720" y="2776420"/>
              <a:ext cx="480045" cy="1696825"/>
            </a:xfrm>
            <a:custGeom>
              <a:avLst/>
              <a:gdLst>
                <a:gd name="connsiteX0" fmla="*/ 480045 w 480045"/>
                <a:gd name="connsiteY0" fmla="*/ 1677701 h 1696825"/>
                <a:gd name="connsiteX1" fmla="*/ 455724 w 480045"/>
                <a:gd name="connsiteY1" fmla="*/ 1662925 h 1696825"/>
                <a:gd name="connsiteX2" fmla="*/ 22651 w 480045"/>
                <a:gd name="connsiteY2" fmla="*/ 848412 h 1696825"/>
                <a:gd name="connsiteX3" fmla="*/ 455724 w 480045"/>
                <a:gd name="connsiteY3" fmla="*/ 33899 h 1696825"/>
                <a:gd name="connsiteX4" fmla="*/ 480043 w 480045"/>
                <a:gd name="connsiteY4" fmla="*/ 19125 h 1696825"/>
                <a:gd name="connsiteX5" fmla="*/ 467941 w 480045"/>
                <a:gd name="connsiteY5" fmla="*/ 0 h 1696825"/>
                <a:gd name="connsiteX6" fmla="*/ 443060 w 480045"/>
                <a:gd name="connsiteY6" fmla="*/ 15117 h 1696825"/>
                <a:gd name="connsiteX7" fmla="*/ 0 w 480045"/>
                <a:gd name="connsiteY7" fmla="*/ 848412 h 1696825"/>
                <a:gd name="connsiteX8" fmla="*/ 443060 w 480045"/>
                <a:gd name="connsiteY8" fmla="*/ 1681707 h 1696825"/>
                <a:gd name="connsiteX9" fmla="*/ 467944 w 480045"/>
                <a:gd name="connsiteY9" fmla="*/ 1696825 h 1696825"/>
                <a:gd name="connsiteX10" fmla="*/ 480045 w 480045"/>
                <a:gd name="connsiteY10" fmla="*/ 1677701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045" h="1696825">
                  <a:moveTo>
                    <a:pt x="480045" y="1677701"/>
                  </a:moveTo>
                  <a:lnTo>
                    <a:pt x="455724" y="1662925"/>
                  </a:lnTo>
                  <a:cubicBezTo>
                    <a:pt x="194439" y="1486404"/>
                    <a:pt x="22651" y="1187470"/>
                    <a:pt x="22651" y="848412"/>
                  </a:cubicBezTo>
                  <a:cubicBezTo>
                    <a:pt x="22651" y="509354"/>
                    <a:pt x="194439" y="210420"/>
                    <a:pt x="455724" y="33899"/>
                  </a:cubicBezTo>
                  <a:lnTo>
                    <a:pt x="480043" y="19125"/>
                  </a:lnTo>
                  <a:lnTo>
                    <a:pt x="467941" y="0"/>
                  </a:lnTo>
                  <a:lnTo>
                    <a:pt x="443060" y="15117"/>
                  </a:lnTo>
                  <a:cubicBezTo>
                    <a:pt x="175749" y="195708"/>
                    <a:pt x="0" y="501536"/>
                    <a:pt x="0" y="848412"/>
                  </a:cubicBezTo>
                  <a:cubicBezTo>
                    <a:pt x="0" y="1195288"/>
                    <a:pt x="175749" y="1501116"/>
                    <a:pt x="443060" y="1681707"/>
                  </a:cubicBezTo>
                  <a:lnTo>
                    <a:pt x="467944" y="1696825"/>
                  </a:lnTo>
                  <a:lnTo>
                    <a:pt x="480045" y="16777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F6241"/>
                </a:solidFill>
                <a:latin typeface="Calibri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11</a:t>
            </a:fld>
            <a:endParaRPr lang="en-US"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41" y="0"/>
            <a:ext cx="12192001" cy="94443"/>
            <a:chOff x="-2" y="6777625"/>
            <a:chExt cx="12192001" cy="94443"/>
          </a:xfrm>
        </p:grpSpPr>
        <p:sp>
          <p:nvSpPr>
            <p:cNvPr id="15" name="Rectangle 14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pic>
        <p:nvPicPr>
          <p:cNvPr id="32" name="Picture 2" descr="E:\order 6\Albertgoodman\Albert_Goodman_Logo_Colour_High_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31" y="4636666"/>
            <a:ext cx="2977108" cy="66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-11773" y="6749143"/>
            <a:ext cx="12192001" cy="94443"/>
            <a:chOff x="-2" y="6777625"/>
            <a:chExt cx="12192001" cy="94443"/>
          </a:xfrm>
        </p:grpSpPr>
        <p:sp>
          <p:nvSpPr>
            <p:cNvPr id="34" name="Rectangle 33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pic>
        <p:nvPicPr>
          <p:cNvPr id="39" name="Picture 38" descr="webaddr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850" y="6529698"/>
            <a:ext cx="1954644" cy="1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2385" y="1410024"/>
            <a:ext cx="374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INTRODUCTION</a:t>
            </a:r>
            <a:endParaRPr lang="en-US" sz="32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01259" y="1198366"/>
            <a:ext cx="3813935" cy="5067657"/>
            <a:chOff x="4419745" y="1582633"/>
            <a:chExt cx="2878525" cy="3889902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530532" y="1686886"/>
              <a:ext cx="0" cy="3557758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419927" y="1640630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19927" y="2486331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419927" y="3332032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419745" y="4694000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44780" y="1856463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endParaRPr lang="en-US" sz="1800" dirty="0">
                <a:solidFill>
                  <a:srgbClr val="577DA4"/>
                </a:solidFill>
                <a:latin typeface="Calibr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44781" y="1582633"/>
              <a:ext cx="2303406" cy="543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Help with business premises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44780" y="2662747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44781" y="2443374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Help for employers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44780" y="3524078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44781" y="3250248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Time to pay tax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61734" y="4034235"/>
              <a:ext cx="2436536" cy="30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+mn-ea"/>
                </a:rPr>
                <a:t>Generating tax refunds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44781" y="4105450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44780" y="5189038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44781" y="4915209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2</a:t>
            </a:fld>
            <a:endParaRPr lang="en-US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47476" y="93104"/>
            <a:ext cx="374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COVID-19</a:t>
            </a:r>
            <a:endParaRPr lang="en-US" sz="36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577DA4"/>
          </a:solidFill>
          <a:ln>
            <a:solidFill>
              <a:srgbClr val="577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1773" y="6770910"/>
            <a:ext cx="12192001" cy="94443"/>
            <a:chOff x="-2" y="6777625"/>
            <a:chExt cx="12192001" cy="94443"/>
          </a:xfrm>
        </p:grpSpPr>
        <p:sp>
          <p:nvSpPr>
            <p:cNvPr id="27" name="Rectangle 26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pic>
        <p:nvPicPr>
          <p:cNvPr id="38" name="Picture 2" descr="E:\order 6\Albertgoodman\Albert_Goodman_Logo_Colour_High_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6" y="354186"/>
            <a:ext cx="2513013" cy="5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webaddre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50" y="6529698"/>
            <a:ext cx="1954644" cy="188205"/>
          </a:xfrm>
          <a:prstGeom prst="rect">
            <a:avLst/>
          </a:prstGeom>
        </p:spPr>
      </p:pic>
      <p:pic>
        <p:nvPicPr>
          <p:cNvPr id="2050" name="Picture 2" descr="E:\order 6\Albertgoodman\AlbertGoodmanLogoColourSocia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052" y="6218167"/>
            <a:ext cx="441677" cy="44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64785" y="2645095"/>
            <a:ext cx="3747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4E00"/>
                </a:solidFill>
                <a:latin typeface="Calibri" pitchFamily="34" charset="0"/>
                <a:ea typeface="Roboto Th" pitchFamily="2" charset="0"/>
              </a:rPr>
              <a:t>Previous webinar on 25 March 2020</a:t>
            </a:r>
            <a:endParaRPr lang="en-US" sz="3200" b="1" dirty="0">
              <a:solidFill>
                <a:srgbClr val="FF4E00"/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64415" y="5163791"/>
            <a:ext cx="3228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lvl="0"/>
            <a:r>
              <a:rPr lang="en-US" sz="2000" b="1" dirty="0" smtClean="0">
                <a:solidFill>
                  <a:srgbClr val="010101"/>
                </a:solidFill>
                <a:latin typeface="Calibri" pitchFamily="34" charset="0"/>
                <a:ea typeface="+mn-ea"/>
              </a:rPr>
              <a:t>Other help</a:t>
            </a:r>
            <a:endParaRPr lang="en-US" sz="2000" b="1" dirty="0">
              <a:solidFill>
                <a:srgbClr val="01010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700976" y="4448207"/>
            <a:ext cx="293093" cy="288185"/>
          </a:xfrm>
          <a:prstGeom prst="ellipse">
            <a:avLst/>
          </a:prstGeom>
          <a:solidFill>
            <a:srgbClr val="577DA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010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2103" y="1226067"/>
            <a:ext cx="3747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BUSINESS RATE RELIEF AND GRANTS</a:t>
            </a:r>
            <a:endParaRPr lang="en-US" sz="32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47476" y="1150510"/>
            <a:ext cx="5548779" cy="5067657"/>
            <a:chOff x="4419927" y="1582633"/>
            <a:chExt cx="2861389" cy="3889902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530532" y="1686886"/>
              <a:ext cx="0" cy="3557758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419927" y="1640630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19927" y="2486331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419927" y="3332032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419927" y="4177733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44780" y="1856463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endParaRPr lang="en-US" sz="1800" dirty="0">
                <a:solidFill>
                  <a:srgbClr val="577DA4"/>
                </a:solidFill>
                <a:latin typeface="Calibr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44781" y="1582633"/>
              <a:ext cx="2303406" cy="779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100% relief from business rates for 2020/21 for leisure, hospitality, retail and childcare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44780" y="2662747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44780" y="2402875"/>
              <a:ext cx="2303406" cy="543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£</a:t>
              </a:r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10,000 </a:t>
              </a:r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and £25,000 cash grants (not repayable)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44780" y="3524078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44781" y="3250248"/>
              <a:ext cx="2303406" cy="779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Automatically given by local authorities – they will contact you  to register and confirm bank details </a:t>
              </a:r>
              <a:r>
                <a:rPr lang="en-US" sz="2000" b="1" dirty="0" err="1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etc</a:t>
              </a:r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 -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44780" y="4146589"/>
              <a:ext cx="2436536" cy="54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+mn-ea"/>
                </a:rPr>
                <a:t>Where to find details of properties that qualify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44781" y="4105450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44780" y="5189038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44781" y="4915209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3</a:t>
            </a:fld>
            <a:endParaRPr lang="en-US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47476" y="93104"/>
            <a:ext cx="374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COVID-19</a:t>
            </a:r>
            <a:endParaRPr lang="en-US" sz="36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577DA4"/>
          </a:solidFill>
          <a:ln>
            <a:solidFill>
              <a:srgbClr val="577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1773" y="6770910"/>
            <a:ext cx="12192001" cy="94443"/>
            <a:chOff x="-2" y="6777625"/>
            <a:chExt cx="12192001" cy="94443"/>
          </a:xfrm>
        </p:grpSpPr>
        <p:sp>
          <p:nvSpPr>
            <p:cNvPr id="27" name="Rectangle 26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pic>
        <p:nvPicPr>
          <p:cNvPr id="38" name="Picture 2" descr="E:\order 6\Albertgoodman\Albert_Goodman_Logo_Colour_High_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6" y="354186"/>
            <a:ext cx="2513013" cy="5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webaddre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50" y="6529698"/>
            <a:ext cx="1954644" cy="188205"/>
          </a:xfrm>
          <a:prstGeom prst="rect">
            <a:avLst/>
          </a:prstGeom>
        </p:spPr>
      </p:pic>
      <p:pic>
        <p:nvPicPr>
          <p:cNvPr id="2050" name="Picture 2" descr="E:\order 6\Albertgoodman\AlbertGoodmanLogoColourSocia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052" y="6218167"/>
            <a:ext cx="441677" cy="44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1959" y="53155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https://assets.publishing.service.gov.uk/government/uploads/system/uploads/attachment_data/file/873622/Expanded_Retail_Discount_Guidance.pdf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0248" y="2461259"/>
            <a:ext cx="3747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4E00"/>
                </a:solidFill>
                <a:latin typeface="Calibri" pitchFamily="34" charset="0"/>
                <a:ea typeface="Roboto Th" pitchFamily="2" charset="0"/>
              </a:rPr>
              <a:t>Local authorities starting to contact property owners</a:t>
            </a:r>
          </a:p>
          <a:p>
            <a:pPr algn="ctr"/>
            <a:r>
              <a:rPr lang="en-US" sz="3200" b="1" dirty="0" smtClean="0">
                <a:solidFill>
                  <a:srgbClr val="FF4E00"/>
                </a:solidFill>
                <a:latin typeface="Calibri" pitchFamily="34" charset="0"/>
                <a:ea typeface="Roboto Th" pitchFamily="2" charset="0"/>
              </a:rPr>
              <a:t>Watch out for bogus communications</a:t>
            </a:r>
            <a:endParaRPr lang="en-US" sz="3200" b="1" dirty="0">
              <a:solidFill>
                <a:srgbClr val="FF4E00"/>
              </a:solidFill>
              <a:latin typeface="Calibri" pitchFamily="34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0248" y="1400161"/>
            <a:ext cx="3747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BUSINESS </a:t>
            </a:r>
            <a:r>
              <a:rPr lang="en-US" sz="32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RATES &amp; GRANTS</a:t>
            </a:r>
            <a:endParaRPr lang="en-US" sz="32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47476" y="1150510"/>
            <a:ext cx="5586118" cy="5067657"/>
            <a:chOff x="4419927" y="1582633"/>
            <a:chExt cx="2880644" cy="3889902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530532" y="1686886"/>
              <a:ext cx="0" cy="3557758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4419928" y="2207127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419927" y="3332032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419928" y="4344944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44780" y="1856463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endParaRPr lang="en-US" sz="1800" dirty="0">
                <a:solidFill>
                  <a:srgbClr val="577DA4"/>
                </a:solidFill>
                <a:latin typeface="Calibr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530531" y="1582633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Qualifying properties: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37867" y="1998699"/>
              <a:ext cx="2436536" cy="77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+mn-ea"/>
                </a:rPr>
                <a:t>Shops, restaurants, cafes, drinking establishments, cinemas, &amp; live music venues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44781" y="2207127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37867" y="3102456"/>
              <a:ext cx="2436536" cy="54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+mn-ea"/>
                </a:rPr>
                <a:t>Guest houses, hotels &amp; boarding premises, and self catering accommodation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51422" y="2778316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Premises for public assembly and leisure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64035" y="4267813"/>
              <a:ext cx="2436536" cy="1015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+mn-ea"/>
                </a:rPr>
                <a:t>Banks, betting shops, pawn brokers</a:t>
              </a:r>
            </a:p>
            <a:p>
              <a:pPr lvl="0"/>
              <a:r>
                <a:rPr lang="en-US" sz="2000" b="1" strike="sngStrike" dirty="0" smtClean="0">
                  <a:solidFill>
                    <a:srgbClr val="010101"/>
                  </a:solidFill>
                  <a:latin typeface="Calibri" pitchFamily="34" charset="0"/>
                  <a:ea typeface="+mn-ea"/>
                </a:rPr>
                <a:t>Estate agents, </a:t>
              </a:r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+mn-ea"/>
                </a:rPr>
                <a:t>insurance brokers</a:t>
              </a:r>
            </a:p>
            <a:p>
              <a:pPr lvl="0"/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+mn-ea"/>
                </a:rPr>
                <a:t>Doctors, dentists</a:t>
              </a:r>
            </a:p>
            <a:p>
              <a:pPr lvl="0"/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+mn-ea"/>
                </a:rPr>
                <a:t>Accountants, solicitor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44781" y="4105450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44780" y="5189038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44781" y="4915209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4</a:t>
            </a:fld>
            <a:endParaRPr lang="en-US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47476" y="93104"/>
            <a:ext cx="374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COVID-19</a:t>
            </a:r>
            <a:endParaRPr lang="en-US" sz="36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577DA4"/>
          </a:solidFill>
          <a:ln>
            <a:solidFill>
              <a:srgbClr val="577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1773" y="6770910"/>
            <a:ext cx="12192001" cy="94443"/>
            <a:chOff x="-2" y="6777625"/>
            <a:chExt cx="12192001" cy="94443"/>
          </a:xfrm>
        </p:grpSpPr>
        <p:sp>
          <p:nvSpPr>
            <p:cNvPr id="27" name="Rectangle 26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pic>
        <p:nvPicPr>
          <p:cNvPr id="38" name="Picture 2" descr="E:\order 6\Albertgoodman\Albert_Goodman_Logo_Colour_High_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6" y="354186"/>
            <a:ext cx="2513013" cy="5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webaddre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50" y="6529698"/>
            <a:ext cx="1954644" cy="188205"/>
          </a:xfrm>
          <a:prstGeom prst="rect">
            <a:avLst/>
          </a:prstGeom>
        </p:spPr>
      </p:pic>
      <p:pic>
        <p:nvPicPr>
          <p:cNvPr id="2050" name="Picture 2" descr="E:\order 6\Albertgoodman\AlbertGoodmanLogoColourSocia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052" y="6218167"/>
            <a:ext cx="441677" cy="44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461958" y="4132442"/>
            <a:ext cx="446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10101"/>
                </a:solidFill>
                <a:latin typeface="Calibri" pitchFamily="34" charset="0"/>
                <a:ea typeface="Roboto Bk" pitchFamily="2" charset="0"/>
              </a:rPr>
              <a:t>Properties which don’t qualify:</a:t>
            </a:r>
            <a:endParaRPr lang="en-US" sz="2000" b="1" dirty="0">
              <a:solidFill>
                <a:srgbClr val="010101"/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8936" y="2615880"/>
            <a:ext cx="3747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4E00"/>
                </a:solidFill>
                <a:latin typeface="Calibri" pitchFamily="34" charset="0"/>
                <a:ea typeface="Roboto Th" pitchFamily="2" charset="0"/>
              </a:rPr>
              <a:t>Estate agents and bingo halls now qualify</a:t>
            </a:r>
            <a:endParaRPr lang="en-US" sz="3200" b="1" dirty="0">
              <a:solidFill>
                <a:srgbClr val="FF4E00"/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88351" y="2764175"/>
            <a:ext cx="428966" cy="288185"/>
          </a:xfrm>
          <a:prstGeom prst="ellipse">
            <a:avLst/>
          </a:prstGeom>
          <a:solidFill>
            <a:srgbClr val="577DA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010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0248" y="1371093"/>
            <a:ext cx="3747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JOB RETENTION SCHEME</a:t>
            </a:r>
            <a:endParaRPr lang="en-US" sz="32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47475" y="1150510"/>
            <a:ext cx="5658688" cy="5067657"/>
            <a:chOff x="4419927" y="1582633"/>
            <a:chExt cx="2918067" cy="3889902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530532" y="1686886"/>
              <a:ext cx="0" cy="3557758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419927" y="1640630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19928" y="2265122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435139" y="2900051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425360" y="3602687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44780" y="1856463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endParaRPr lang="en-US" sz="1800" dirty="0">
                <a:solidFill>
                  <a:srgbClr val="577DA4"/>
                </a:solidFill>
                <a:latin typeface="Calibr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44781" y="1582633"/>
              <a:ext cx="2303406" cy="543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80% refund of wage costs</a:t>
              </a:r>
            </a:p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44780" y="2662747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56550" y="2139960"/>
              <a:ext cx="2303406" cy="543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Employees who would otherwise be laid off or made redundant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44780" y="3524078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79004" y="2853338"/>
              <a:ext cx="2303406" cy="543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Limited to £2,500 per month</a:t>
              </a:r>
            </a:p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901458" y="3399050"/>
              <a:ext cx="2436536" cy="54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+mn-ea"/>
                </a:rPr>
                <a:t>HMRC building online portal to make claims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44781" y="4105450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44780" y="5189038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44781" y="4915209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5</a:t>
            </a:fld>
            <a:endParaRPr lang="en-US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47476" y="93104"/>
            <a:ext cx="374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COVID-19</a:t>
            </a:r>
            <a:endParaRPr lang="en-US" sz="36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577DA4"/>
          </a:solidFill>
          <a:ln>
            <a:solidFill>
              <a:srgbClr val="577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1773" y="6770910"/>
            <a:ext cx="12192001" cy="94443"/>
            <a:chOff x="-2" y="6777625"/>
            <a:chExt cx="12192001" cy="94443"/>
          </a:xfrm>
        </p:grpSpPr>
        <p:sp>
          <p:nvSpPr>
            <p:cNvPr id="27" name="Rectangle 26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pic>
        <p:nvPicPr>
          <p:cNvPr id="38" name="Picture 2" descr="E:\order 6\Albertgoodman\Albert_Goodman_Logo_Colour_High_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6" y="354186"/>
            <a:ext cx="2513013" cy="5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webaddre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50" y="6529698"/>
            <a:ext cx="1954644" cy="188205"/>
          </a:xfrm>
          <a:prstGeom prst="rect">
            <a:avLst/>
          </a:prstGeom>
        </p:spPr>
      </p:pic>
      <p:pic>
        <p:nvPicPr>
          <p:cNvPr id="2050" name="Picture 2" descr="E:\order 6\Albertgoodman\AlbertGoodmanLogoColourSocia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052" y="6218167"/>
            <a:ext cx="441677" cy="44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181255" y="4631081"/>
            <a:ext cx="472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lvl="0"/>
            <a:r>
              <a:rPr lang="en-US" sz="2000" b="1" dirty="0" smtClean="0">
                <a:solidFill>
                  <a:srgbClr val="010101"/>
                </a:solidFill>
                <a:latin typeface="Calibri" pitchFamily="34" charset="0"/>
                <a:ea typeface="+mn-ea"/>
              </a:rPr>
              <a:t>Backdated to 1 March 2020</a:t>
            </a:r>
            <a:endParaRPr lang="en-US" sz="2000" b="1" dirty="0">
              <a:solidFill>
                <a:srgbClr val="01010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258011" y="4689999"/>
            <a:ext cx="428966" cy="288185"/>
          </a:xfrm>
          <a:prstGeom prst="ellipse">
            <a:avLst/>
          </a:prstGeom>
          <a:solidFill>
            <a:srgbClr val="577DA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0101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81255" y="5448725"/>
            <a:ext cx="472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lvl="0"/>
            <a:r>
              <a:rPr lang="en-US" sz="2000" b="1" dirty="0" smtClean="0">
                <a:solidFill>
                  <a:srgbClr val="010101"/>
                </a:solidFill>
                <a:latin typeface="Calibri" pitchFamily="34" charset="0"/>
                <a:ea typeface="+mn-ea"/>
              </a:rPr>
              <a:t>Furloughed employees must not do any work</a:t>
            </a:r>
            <a:endParaRPr lang="en-US" sz="2000" b="1" dirty="0">
              <a:solidFill>
                <a:srgbClr val="01010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32822" y="5535425"/>
            <a:ext cx="428966" cy="288185"/>
          </a:xfrm>
          <a:prstGeom prst="ellipse">
            <a:avLst/>
          </a:prstGeom>
          <a:solidFill>
            <a:srgbClr val="577DA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0101"/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2648" y="2971885"/>
            <a:ext cx="3747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4E00"/>
                </a:solidFill>
                <a:latin typeface="Calibri" pitchFamily="34" charset="0"/>
                <a:ea typeface="Roboto Th" pitchFamily="2" charset="0"/>
              </a:rPr>
              <a:t>HMRC claim portal not ready</a:t>
            </a:r>
          </a:p>
          <a:p>
            <a:pPr algn="ctr"/>
            <a:r>
              <a:rPr lang="en-US" sz="3200" b="1" dirty="0" smtClean="0">
                <a:solidFill>
                  <a:srgbClr val="FF4E00"/>
                </a:solidFill>
                <a:latin typeface="Calibri" pitchFamily="34" charset="0"/>
                <a:ea typeface="Roboto Th" pitchFamily="2" charset="0"/>
              </a:rPr>
              <a:t>Cash flow issue until payments – May ?</a:t>
            </a:r>
          </a:p>
          <a:p>
            <a:pPr algn="ctr"/>
            <a:r>
              <a:rPr lang="en-US" sz="3200" b="1" dirty="0" smtClean="0">
                <a:solidFill>
                  <a:srgbClr val="FF4E00"/>
                </a:solidFill>
                <a:latin typeface="Calibri" pitchFamily="34" charset="0"/>
                <a:ea typeface="Roboto Th" pitchFamily="2" charset="0"/>
              </a:rPr>
              <a:t>Claim every 3 weeks</a:t>
            </a:r>
            <a:endParaRPr lang="en-US" sz="3200" b="1" dirty="0">
              <a:solidFill>
                <a:srgbClr val="FF4E00"/>
              </a:solidFill>
              <a:latin typeface="Calibri" pitchFamily="34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2103" y="1399526"/>
            <a:ext cx="374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STATUTORY SICK PAY</a:t>
            </a:r>
            <a:endParaRPr lang="en-US" sz="32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47476" y="1150510"/>
            <a:ext cx="5571603" cy="5067657"/>
            <a:chOff x="4419927" y="1582633"/>
            <a:chExt cx="2873159" cy="3889902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530532" y="1686886"/>
              <a:ext cx="0" cy="3557758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419927" y="1640630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19928" y="2552142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425360" y="3302869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425360" y="4191363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44780" y="1856463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endParaRPr lang="en-US" sz="1800" dirty="0">
                <a:solidFill>
                  <a:srgbClr val="577DA4"/>
                </a:solidFill>
                <a:latin typeface="Calibr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44781" y="1582633"/>
              <a:ext cx="2303406" cy="1015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SSP payable from day 1 – no waiting days. Weekly rate will be £95.85 from 6.4.20</a:t>
              </a:r>
            </a:p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44780" y="2662747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44780" y="2391063"/>
              <a:ext cx="2303406" cy="543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Up to 14 days SSP recoverable from HMRC if less than 250 employees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44780" y="3524078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56550" y="3045309"/>
              <a:ext cx="2303406" cy="1015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HMRC setting up repayment system</a:t>
              </a:r>
            </a:p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It should not be reported through payroll submissions (RTI)</a:t>
              </a:r>
            </a:p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56550" y="3869202"/>
              <a:ext cx="2436536" cy="77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+mn-ea"/>
                </a:rPr>
                <a:t>Includes absence due to self isolation where other member of the household is infected  or showing symptoms  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44781" y="4105450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44780" y="5189038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44781" y="4915209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6</a:t>
            </a:fld>
            <a:endParaRPr lang="en-US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47476" y="93104"/>
            <a:ext cx="374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COVID-19</a:t>
            </a:r>
            <a:endParaRPr lang="en-US" sz="36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577DA4"/>
          </a:solidFill>
          <a:ln>
            <a:solidFill>
              <a:srgbClr val="577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1773" y="6770910"/>
            <a:ext cx="12192001" cy="94443"/>
            <a:chOff x="-2" y="6777625"/>
            <a:chExt cx="12192001" cy="94443"/>
          </a:xfrm>
        </p:grpSpPr>
        <p:sp>
          <p:nvSpPr>
            <p:cNvPr id="27" name="Rectangle 26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pic>
        <p:nvPicPr>
          <p:cNvPr id="38" name="Picture 2" descr="E:\order 6\Albertgoodman\Albert_Goodman_Logo_Colour_High_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6" y="354186"/>
            <a:ext cx="2513013" cy="5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webaddre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50" y="6529698"/>
            <a:ext cx="1954644" cy="188205"/>
          </a:xfrm>
          <a:prstGeom prst="rect">
            <a:avLst/>
          </a:prstGeom>
        </p:spPr>
      </p:pic>
      <p:pic>
        <p:nvPicPr>
          <p:cNvPr id="2050" name="Picture 2" descr="E:\order 6\Albertgoodman\AlbertGoodmanLogoColourSocia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052" y="6218167"/>
            <a:ext cx="441677" cy="44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5273883" y="5387265"/>
            <a:ext cx="428966" cy="288185"/>
          </a:xfrm>
          <a:prstGeom prst="ellipse">
            <a:avLst/>
          </a:prstGeom>
          <a:solidFill>
            <a:srgbClr val="577DA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0101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4172" y="5213391"/>
            <a:ext cx="472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lvl="0"/>
            <a:r>
              <a:rPr lang="en-US" sz="2000" b="1" dirty="0" smtClean="0">
                <a:solidFill>
                  <a:srgbClr val="010101"/>
                </a:solidFill>
                <a:latin typeface="Calibri" pitchFamily="34" charset="0"/>
                <a:ea typeface="+mn-ea"/>
              </a:rPr>
              <a:t>Doctor’s note not required</a:t>
            </a:r>
          </a:p>
          <a:p>
            <a:pPr lvl="0"/>
            <a:r>
              <a:rPr lang="en-US" sz="2000" b="1" dirty="0" smtClean="0">
                <a:solidFill>
                  <a:srgbClr val="010101"/>
                </a:solidFill>
                <a:latin typeface="Calibri" pitchFamily="34" charset="0"/>
                <a:ea typeface="+mn-ea"/>
              </a:rPr>
              <a:t>Isolation notes available from NHS 111 </a:t>
            </a:r>
            <a:endParaRPr lang="en-US" sz="2000" b="1" dirty="0">
              <a:solidFill>
                <a:srgbClr val="01010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0248" y="2619208"/>
            <a:ext cx="3747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4E00"/>
                </a:solidFill>
                <a:latin typeface="Calibri" pitchFamily="34" charset="0"/>
                <a:ea typeface="Roboto Th" pitchFamily="2" charset="0"/>
              </a:rPr>
              <a:t>Repayment mechanism not yet ready</a:t>
            </a:r>
            <a:endParaRPr lang="en-US" sz="3200" b="1" dirty="0">
              <a:solidFill>
                <a:srgbClr val="FF4E00"/>
              </a:solidFill>
              <a:latin typeface="Calibri" pitchFamily="34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9811" y="1276021"/>
            <a:ext cx="374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SELF EMPLOYED</a:t>
            </a:r>
            <a:endParaRPr lang="en-US" sz="32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23037" y="1150510"/>
            <a:ext cx="5596043" cy="5067657"/>
            <a:chOff x="4407324" y="1582633"/>
            <a:chExt cx="2885762" cy="3889902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530532" y="1686886"/>
              <a:ext cx="0" cy="3557758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419927" y="1640630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07324" y="2426457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422294" y="2925401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44780" y="1856463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endParaRPr lang="en-US" sz="1800" dirty="0">
                <a:solidFill>
                  <a:srgbClr val="577DA4"/>
                </a:solidFill>
                <a:latin typeface="Calibr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44781" y="1582633"/>
              <a:ext cx="2303406" cy="543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support for self employed – similar to job retention scheme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44780" y="2662747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56550" y="2265377"/>
              <a:ext cx="2303406" cy="543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80% of average profits up to £2,500 per month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44780" y="3524078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44781" y="2839488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Not available if profits over £50,000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56550" y="3830766"/>
              <a:ext cx="2436536" cy="54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+mn-ea"/>
                </a:rPr>
                <a:t>Payable for three months in one installment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56550" y="3997400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44780" y="5189038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44781" y="4915209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7</a:t>
            </a:fld>
            <a:endParaRPr lang="en-US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47476" y="93104"/>
            <a:ext cx="374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COVID-19</a:t>
            </a:r>
            <a:endParaRPr lang="en-US" sz="36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577DA4"/>
          </a:solidFill>
          <a:ln>
            <a:solidFill>
              <a:srgbClr val="577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1773" y="6770910"/>
            <a:ext cx="12192001" cy="94443"/>
            <a:chOff x="-2" y="6777625"/>
            <a:chExt cx="12192001" cy="94443"/>
          </a:xfrm>
        </p:grpSpPr>
        <p:sp>
          <p:nvSpPr>
            <p:cNvPr id="27" name="Rectangle 26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pic>
        <p:nvPicPr>
          <p:cNvPr id="38" name="Picture 2" descr="E:\order 6\Albertgoodman\Albert_Goodman_Logo_Colour_High_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6" y="354186"/>
            <a:ext cx="2513013" cy="5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webaddre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50" y="6529698"/>
            <a:ext cx="1954644" cy="188205"/>
          </a:xfrm>
          <a:prstGeom prst="rect">
            <a:avLst/>
          </a:prstGeom>
        </p:spPr>
      </p:pic>
      <p:pic>
        <p:nvPicPr>
          <p:cNvPr id="2050" name="Picture 2" descr="E:\order 6\Albertgoodman\AlbertGoodmanLogoColourSocia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052" y="6218167"/>
            <a:ext cx="441677" cy="44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92211" y="2337920"/>
            <a:ext cx="3747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4E00"/>
                </a:solidFill>
                <a:latin typeface="Calibri" pitchFamily="34" charset="0"/>
                <a:ea typeface="Roboto Th" pitchFamily="2" charset="0"/>
              </a:rPr>
              <a:t>New package announced</a:t>
            </a:r>
          </a:p>
          <a:p>
            <a:pPr algn="ctr"/>
            <a:r>
              <a:rPr lang="en-US" sz="3200" b="1" dirty="0" smtClean="0">
                <a:solidFill>
                  <a:srgbClr val="FF4E00"/>
                </a:solidFill>
                <a:latin typeface="Calibri" pitchFamily="34" charset="0"/>
                <a:ea typeface="Roboto Th" pitchFamily="2" charset="0"/>
              </a:rPr>
              <a:t>HMRC claims portal not yet ready</a:t>
            </a:r>
          </a:p>
          <a:p>
            <a:pPr algn="ctr"/>
            <a:r>
              <a:rPr lang="en-US" sz="3200" b="1" dirty="0" smtClean="0">
                <a:solidFill>
                  <a:srgbClr val="FF4E00"/>
                </a:solidFill>
                <a:latin typeface="Calibri" pitchFamily="34" charset="0"/>
                <a:ea typeface="Roboto Th" pitchFamily="2" charset="0"/>
              </a:rPr>
              <a:t>Payments in June?</a:t>
            </a:r>
            <a:endParaRPr lang="en-US" sz="3200" b="1" dirty="0">
              <a:solidFill>
                <a:srgbClr val="FF4E00"/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4172" y="4892197"/>
            <a:ext cx="472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lvl="0"/>
            <a:r>
              <a:rPr lang="en-US" sz="2000" b="1" dirty="0" smtClean="0">
                <a:solidFill>
                  <a:srgbClr val="010101"/>
                </a:solidFill>
                <a:latin typeface="Calibri" pitchFamily="34" charset="0"/>
                <a:ea typeface="+mn-ea"/>
              </a:rPr>
              <a:t>HMRC will contact eligible taxpayers </a:t>
            </a:r>
            <a:endParaRPr lang="en-US" sz="2000" b="1" dirty="0">
              <a:solidFill>
                <a:srgbClr val="01010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71348" y="3371430"/>
            <a:ext cx="446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10101"/>
                </a:solidFill>
                <a:latin typeface="Calibri" pitchFamily="34" charset="0"/>
                <a:ea typeface="Roboto Bk" pitchFamily="2" charset="0"/>
              </a:rPr>
              <a:t>Not available if commenced trade after 5.4.2019</a:t>
            </a:r>
            <a:endParaRPr lang="en-US" sz="2000" b="1" dirty="0">
              <a:solidFill>
                <a:srgbClr val="010101"/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23037" y="3669022"/>
            <a:ext cx="428966" cy="288185"/>
          </a:xfrm>
          <a:prstGeom prst="ellipse">
            <a:avLst/>
          </a:prstGeom>
          <a:solidFill>
            <a:srgbClr val="577DA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0101"/>
              </a:solidFill>
              <a:latin typeface="Calibr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247478" y="4220865"/>
            <a:ext cx="428966" cy="288185"/>
          </a:xfrm>
          <a:prstGeom prst="ellipse">
            <a:avLst/>
          </a:prstGeom>
          <a:solidFill>
            <a:srgbClr val="577DA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0101"/>
              </a:solidFill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52067" y="4960410"/>
            <a:ext cx="428966" cy="288185"/>
          </a:xfrm>
          <a:prstGeom prst="ellipse">
            <a:avLst/>
          </a:prstGeom>
          <a:solidFill>
            <a:srgbClr val="577DA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010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2103" y="1444888"/>
            <a:ext cx="374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TIME TO PAY</a:t>
            </a:r>
            <a:endParaRPr lang="en-US" sz="32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23037" y="1150510"/>
            <a:ext cx="5586099" cy="5067657"/>
            <a:chOff x="4407324" y="1582633"/>
            <a:chExt cx="2880634" cy="3889902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530532" y="1686886"/>
              <a:ext cx="0" cy="3557758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419927" y="1640630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07324" y="2426457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419927" y="3332032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439629" y="4430166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44780" y="1856463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endParaRPr lang="en-US" sz="1800" dirty="0">
                <a:solidFill>
                  <a:srgbClr val="577DA4"/>
                </a:solidFill>
                <a:latin typeface="Calibr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44781" y="1582633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Time to pay tax liabilities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44780" y="2662747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89788" y="2257465"/>
              <a:ext cx="2303406" cy="1015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FF4E00"/>
                  </a:solidFill>
                  <a:latin typeface="Calibri" pitchFamily="34" charset="0"/>
                  <a:ea typeface="Roboto Bk" pitchFamily="2" charset="0"/>
                </a:rPr>
                <a:t>new </a:t>
              </a:r>
              <a:r>
                <a:rPr lang="en-US" sz="2000" b="1" dirty="0">
                  <a:solidFill>
                    <a:srgbClr val="FF4E00"/>
                  </a:solidFill>
                  <a:latin typeface="Calibri" pitchFamily="34" charset="0"/>
                  <a:ea typeface="Roboto Bk" pitchFamily="2" charset="0"/>
                </a:rPr>
                <a:t>phone </a:t>
              </a:r>
              <a:r>
                <a:rPr lang="en-US" sz="2000" b="1" dirty="0" smtClean="0">
                  <a:solidFill>
                    <a:srgbClr val="FF4E00"/>
                  </a:solidFill>
                  <a:latin typeface="Calibri" pitchFamily="34" charset="0"/>
                  <a:ea typeface="Roboto Bk" pitchFamily="2" charset="0"/>
                </a:rPr>
                <a:t>number </a:t>
              </a:r>
              <a:r>
                <a:rPr lang="en-US" sz="2000" b="1" dirty="0" smtClean="0">
                  <a:solidFill>
                    <a:srgbClr val="FF4E00"/>
                  </a:solidFill>
                  <a:latin typeface="Calibri" pitchFamily="34" charset="0"/>
                  <a:ea typeface="Roboto Bk" pitchFamily="2" charset="0"/>
                </a:rPr>
                <a:t> for </a:t>
              </a:r>
              <a:r>
                <a:rPr lang="en-US" sz="2000" b="1" dirty="0" err="1" smtClean="0">
                  <a:solidFill>
                    <a:srgbClr val="FF4E00"/>
                  </a:solidFill>
                  <a:latin typeface="Calibri" pitchFamily="34" charset="0"/>
                  <a:ea typeface="Roboto Bk" pitchFamily="2" charset="0"/>
                </a:rPr>
                <a:t>Covid</a:t>
              </a:r>
              <a:r>
                <a:rPr lang="en-US" sz="2000" b="1" dirty="0" smtClean="0">
                  <a:solidFill>
                    <a:srgbClr val="FF4E00"/>
                  </a:solidFill>
                  <a:latin typeface="Calibri" pitchFamily="34" charset="0"/>
                  <a:ea typeface="Roboto Bk" pitchFamily="2" charset="0"/>
                </a:rPr>
                <a:t> 19 issues 0800 </a:t>
              </a:r>
              <a:r>
                <a:rPr lang="en-US" sz="2000" b="1" dirty="0">
                  <a:solidFill>
                    <a:srgbClr val="FF4E00"/>
                  </a:solidFill>
                  <a:latin typeface="Calibri" pitchFamily="34" charset="0"/>
                  <a:ea typeface="Roboto Bk" pitchFamily="2" charset="0"/>
                </a:rPr>
                <a:t>024 1222 </a:t>
              </a:r>
              <a:endParaRPr lang="en-US" sz="2000" b="1" dirty="0" smtClean="0">
                <a:solidFill>
                  <a:srgbClr val="FF4E00"/>
                </a:solidFill>
                <a:latin typeface="Calibri" pitchFamily="34" charset="0"/>
                <a:ea typeface="Roboto Bk" pitchFamily="2" charset="0"/>
              </a:endParaRPr>
            </a:p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General </a:t>
              </a:r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TTP </a:t>
              </a:r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phone </a:t>
              </a:r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number still listed as 0800 </a:t>
              </a:r>
              <a:r>
                <a:rPr lang="en-US" sz="2000" b="1" dirty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0159 559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44780" y="3524078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44781" y="3250248"/>
              <a:ext cx="2303406" cy="779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Any VAT due between 20.3.20 and 30.6.20 automatically deferred to April 2021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51422" y="4259011"/>
              <a:ext cx="2436536" cy="54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r>
                <a:rPr lang="en-US" sz="2000" b="1" strike="sngStrike" dirty="0" smtClean="0">
                  <a:solidFill>
                    <a:srgbClr val="010101"/>
                  </a:solidFill>
                  <a:latin typeface="Calibri" pitchFamily="34" charset="0"/>
                  <a:ea typeface="+mn-ea"/>
                </a:rPr>
                <a:t>Self employed </a:t>
              </a:r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+mn-ea"/>
                </a:rPr>
                <a:t>July payment on account delayed to 31.1.2021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44781" y="4105450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44780" y="5189038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44781" y="4915209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8</a:t>
            </a:fld>
            <a:endParaRPr lang="en-US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47476" y="93104"/>
            <a:ext cx="374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COVID-19</a:t>
            </a:r>
            <a:endParaRPr lang="en-US" sz="36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577DA4"/>
          </a:solidFill>
          <a:ln>
            <a:solidFill>
              <a:srgbClr val="577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1773" y="6770910"/>
            <a:ext cx="12192001" cy="94443"/>
            <a:chOff x="-2" y="6777625"/>
            <a:chExt cx="12192001" cy="94443"/>
          </a:xfrm>
        </p:grpSpPr>
        <p:sp>
          <p:nvSpPr>
            <p:cNvPr id="27" name="Rectangle 26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pic>
        <p:nvPicPr>
          <p:cNvPr id="38" name="Picture 2" descr="E:\order 6\Albertgoodman\Albert_Goodman_Logo_Colour_High_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6" y="354186"/>
            <a:ext cx="2513013" cy="5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webaddre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50" y="6529698"/>
            <a:ext cx="1954644" cy="188205"/>
          </a:xfrm>
          <a:prstGeom prst="rect">
            <a:avLst/>
          </a:prstGeom>
        </p:spPr>
      </p:pic>
      <p:pic>
        <p:nvPicPr>
          <p:cNvPr id="2050" name="Picture 2" descr="E:\order 6\Albertgoodman\AlbertGoodmanLogoColourSocia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052" y="6218167"/>
            <a:ext cx="441677" cy="44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12385" y="2465472"/>
            <a:ext cx="3747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4E00"/>
                </a:solidFill>
                <a:latin typeface="Calibri" pitchFamily="34" charset="0"/>
                <a:ea typeface="Roboto Th" pitchFamily="2" charset="0"/>
              </a:rPr>
              <a:t>Volume of calls causing delays</a:t>
            </a:r>
          </a:p>
          <a:p>
            <a:pPr algn="ctr"/>
            <a:r>
              <a:rPr lang="en-US" sz="3200" b="1" dirty="0" smtClean="0">
                <a:solidFill>
                  <a:srgbClr val="FF4E00"/>
                </a:solidFill>
                <a:latin typeface="Calibri" pitchFamily="34" charset="0"/>
                <a:ea typeface="Roboto Th" pitchFamily="2" charset="0"/>
              </a:rPr>
              <a:t>All taxpayers now able to defer July tax payment</a:t>
            </a:r>
            <a:endParaRPr lang="en-US" sz="3200" b="1" dirty="0">
              <a:solidFill>
                <a:srgbClr val="FF4E00"/>
              </a:solidFill>
              <a:latin typeface="Calibri" pitchFamily="34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2385" y="1347792"/>
            <a:ext cx="3747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GENERATING TAX REFUNDS</a:t>
            </a:r>
            <a:endParaRPr lang="en-US" sz="32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52062" y="1272235"/>
            <a:ext cx="5634312" cy="5067657"/>
            <a:chOff x="4407323" y="1582633"/>
            <a:chExt cx="2905496" cy="3889902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530532" y="1686886"/>
              <a:ext cx="0" cy="3557758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419927" y="1640630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07323" y="2552142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419927" y="3332032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427025" y="3974627"/>
              <a:ext cx="221209" cy="221209"/>
            </a:xfrm>
            <a:prstGeom prst="ellipse">
              <a:avLst/>
            </a:prstGeom>
            <a:solidFill>
              <a:srgbClr val="577D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44781" y="2268644"/>
              <a:ext cx="2436536" cy="77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</a:rPr>
                <a:t>Consider reducing 2019/2020 payments on account to generate refund of part of January 2020 payment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44781" y="1582633"/>
              <a:ext cx="2303406" cy="543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Look at R&amp;D claims (companies only) based on expenditure in last two years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44780" y="2662747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77851" y="3170952"/>
              <a:ext cx="2303406" cy="779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Roboto Bk" pitchFamily="2" charset="0"/>
                </a:rPr>
                <a:t>Extend accounting date to dilute profits pre Dec 2019 with losses since. May also release overlap relief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76283" y="3974627"/>
              <a:ext cx="2436536" cy="30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r>
                <a:rPr lang="en-US" sz="2000" b="1" dirty="0" smtClean="0">
                  <a:solidFill>
                    <a:srgbClr val="010101"/>
                  </a:solidFill>
                  <a:latin typeface="Calibri" pitchFamily="34" charset="0"/>
                  <a:ea typeface="+mn-ea"/>
                </a:rPr>
                <a:t>Review bad debt and stock provisions</a:t>
              </a:r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44781" y="3250248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44780" y="4150961"/>
              <a:ext cx="2436536" cy="30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44781" y="4105450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44780" y="5189038"/>
              <a:ext cx="2436536" cy="28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endParaRPr lang="en-US" sz="1800" dirty="0">
                <a:solidFill>
                  <a:srgbClr val="577DA4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44781" y="4915209"/>
              <a:ext cx="2303406" cy="307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10101"/>
                </a:solidFill>
                <a:latin typeface="Calibri" pitchFamily="34" charset="0"/>
                <a:ea typeface="Roboto Bk" pitchFamily="2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9</a:t>
            </a:fld>
            <a:endParaRPr lang="en-US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47476" y="93104"/>
            <a:ext cx="374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77DA4"/>
                </a:solidFill>
                <a:latin typeface="Calibri" pitchFamily="34" charset="0"/>
                <a:ea typeface="Roboto Th" pitchFamily="2" charset="0"/>
              </a:rPr>
              <a:t>COVID-19</a:t>
            </a:r>
            <a:endParaRPr lang="en-US" sz="3600" b="1" dirty="0">
              <a:solidFill>
                <a:srgbClr val="577DA4"/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577DA4"/>
          </a:solidFill>
          <a:ln>
            <a:solidFill>
              <a:srgbClr val="577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1773" y="6770910"/>
            <a:ext cx="12192001" cy="94443"/>
            <a:chOff x="-2" y="6777625"/>
            <a:chExt cx="12192001" cy="94443"/>
          </a:xfrm>
        </p:grpSpPr>
        <p:sp>
          <p:nvSpPr>
            <p:cNvPr id="27" name="Rectangle 26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rgbClr val="577DA4"/>
            </a:solidFill>
            <a:ln>
              <a:solidFill>
                <a:srgbClr val="577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pic>
        <p:nvPicPr>
          <p:cNvPr id="38" name="Picture 2" descr="E:\order 6\Albertgoodman\Albert_Goodman_Logo_Colour_High_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6" y="354186"/>
            <a:ext cx="2513013" cy="5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webaddre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50" y="6529698"/>
            <a:ext cx="1954644" cy="188205"/>
          </a:xfrm>
          <a:prstGeom prst="rect">
            <a:avLst/>
          </a:prstGeom>
        </p:spPr>
      </p:pic>
      <p:pic>
        <p:nvPicPr>
          <p:cNvPr id="2050" name="Picture 2" descr="E:\order 6\Albertgoodman\AlbertGoodmanLogoColourSocia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052" y="6218167"/>
            <a:ext cx="441677" cy="44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161467" y="4991903"/>
            <a:ext cx="472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lvl="0"/>
            <a:r>
              <a:rPr lang="en-US" sz="2000" b="1" dirty="0" smtClean="0">
                <a:solidFill>
                  <a:srgbClr val="010101"/>
                </a:solidFill>
                <a:latin typeface="Calibri" pitchFamily="34" charset="0"/>
                <a:ea typeface="+mn-ea"/>
              </a:rPr>
              <a:t>Consider loss carry back claims</a:t>
            </a:r>
            <a:endParaRPr lang="en-US" sz="2000" b="1" dirty="0">
              <a:solidFill>
                <a:srgbClr val="01010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01358" y="5035850"/>
            <a:ext cx="428966" cy="288185"/>
          </a:xfrm>
          <a:prstGeom prst="ellipse">
            <a:avLst/>
          </a:prstGeom>
          <a:solidFill>
            <a:srgbClr val="577DA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010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Ultimate Template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92D050"/>
      </a:accent1>
      <a:accent2>
        <a:srgbClr val="B5DF88"/>
      </a:accent2>
      <a:accent3>
        <a:srgbClr val="1EA2BB"/>
      </a:accent3>
      <a:accent4>
        <a:srgbClr val="66C0D1"/>
      </a:accent4>
      <a:accent5>
        <a:srgbClr val="F3789D"/>
      </a:accent5>
      <a:accent6>
        <a:srgbClr val="F7A3BD"/>
      </a:accent6>
      <a:hlink>
        <a:srgbClr val="44546A"/>
      </a:hlink>
      <a:folHlink>
        <a:srgbClr val="954F72"/>
      </a:folHlink>
    </a:clrScheme>
    <a:fontScheme name="Ultimate Vizualus Template">
      <a:majorFont>
        <a:latin typeface="Roboto Th"/>
        <a:ea typeface=""/>
        <a:cs typeface=""/>
      </a:majorFont>
      <a:minorFont>
        <a:latin typeface="Roboto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41E7541E8F9B49A948FED34E8A2F8D" ma:contentTypeVersion="0" ma:contentTypeDescription="Create a new document." ma:contentTypeScope="" ma:versionID="dc17c235485b6b63d11fca2c7334366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7e30616eeadeb776f014c5fbcfd8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BF4400-A8AA-491B-AC3A-0EE329E96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9B1F21-8AE6-4FBC-B922-E82D17EF52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36ED8C-545F-4958-9637-DA319CFB155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572</Words>
  <Application>Microsoft Office PowerPoint</Application>
  <PresentationFormat>Custom</PresentationFormat>
  <Paragraphs>108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Andrius Rudys</dc:creator>
  <cp:lastModifiedBy>Andrew Law</cp:lastModifiedBy>
  <cp:revision>292</cp:revision>
  <dcterms:created xsi:type="dcterms:W3CDTF">2014-08-20T17:18:56Z</dcterms:created>
  <dcterms:modified xsi:type="dcterms:W3CDTF">2020-03-31T15:00:15Z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0x0101002341E7541E8F9B49A948FED34E8A2F8D</vt:lpwstr>
  </property>
</Properties>
</file>